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386" r:id="rId15"/>
    <p:sldId id="387" r:id="rId16"/>
    <p:sldId id="388" r:id="rId17"/>
    <p:sldId id="389" r:id="rId18"/>
    <p:sldId id="390" r:id="rId19"/>
    <p:sldId id="391" r:id="rId20"/>
    <p:sldId id="392" r:id="rId21"/>
    <p:sldId id="393" r:id="rId22"/>
    <p:sldId id="394" r:id="rId23"/>
    <p:sldId id="300" r:id="rId24"/>
    <p:sldId id="301" r:id="rId25"/>
    <p:sldId id="302" r:id="rId26"/>
    <p:sldId id="303" r:id="rId27"/>
    <p:sldId id="304" r:id="rId28"/>
    <p:sldId id="305" r:id="rId29"/>
    <p:sldId id="306" r:id="rId30"/>
    <p:sldId id="307" r:id="rId31"/>
    <p:sldId id="310" r:id="rId32"/>
    <p:sldId id="397" r:id="rId33"/>
    <p:sldId id="398" r:id="rId34"/>
    <p:sldId id="399" r:id="rId35"/>
    <p:sldId id="400" r:id="rId36"/>
    <p:sldId id="401" r:id="rId37"/>
    <p:sldId id="402" r:id="rId38"/>
    <p:sldId id="403" r:id="rId39"/>
    <p:sldId id="404" r:id="rId40"/>
    <p:sldId id="405" r:id="rId41"/>
    <p:sldId id="406" r:id="rId42"/>
    <p:sldId id="395" r:id="rId43"/>
    <p:sldId id="324" r:id="rId44"/>
    <p:sldId id="363" r:id="rId45"/>
    <p:sldId id="362" r:id="rId46"/>
    <p:sldId id="364" r:id="rId47"/>
    <p:sldId id="365" r:id="rId48"/>
    <p:sldId id="359" r:id="rId49"/>
    <p:sldId id="360" r:id="rId50"/>
    <p:sldId id="361"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5" r:id="rId69"/>
    <p:sldId id="383" r:id="rId70"/>
    <p:sldId id="38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94660"/>
  </p:normalViewPr>
  <p:slideViewPr>
    <p:cSldViewPr snapToGrid="0">
      <p:cViewPr varScale="1">
        <p:scale>
          <a:sx n="91" d="100"/>
          <a:sy n="91" d="100"/>
        </p:scale>
        <p:origin x="56"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884F-1FC1-4D7A-B83D-1C4B12F3A785}"/>
              </a:ext>
            </a:extLst>
          </p:cNvPr>
          <p:cNvSpPr>
            <a:spLocks noGrp="1"/>
          </p:cNvSpPr>
          <p:nvPr>
            <p:ph type="ctrTitle"/>
          </p:nvPr>
        </p:nvSpPr>
        <p:spPr>
          <a:xfrm>
            <a:off x="823658" y="1786920"/>
            <a:ext cx="9353405" cy="2990462"/>
          </a:xfrm>
        </p:spPr>
        <p:txBody>
          <a:bodyPr/>
          <a:lstStyle/>
          <a:p>
            <a:pPr algn="ctr"/>
            <a:r>
              <a:rPr lang="en-GB" dirty="0"/>
              <a:t>Module 5</a:t>
            </a:r>
          </a:p>
        </p:txBody>
      </p:sp>
      <p:sp>
        <p:nvSpPr>
          <p:cNvPr id="3" name="Subtitle 2">
            <a:extLst>
              <a:ext uri="{FF2B5EF4-FFF2-40B4-BE49-F238E27FC236}">
                <a16:creationId xmlns:a16="http://schemas.microsoft.com/office/drawing/2014/main" id="{0E561A6B-A2B9-41C1-91AC-379FE52C6D95}"/>
              </a:ext>
            </a:extLst>
          </p:cNvPr>
          <p:cNvSpPr>
            <a:spLocks noGrp="1"/>
          </p:cNvSpPr>
          <p:nvPr>
            <p:ph type="subTitle" idx="1"/>
          </p:nvPr>
        </p:nvSpPr>
        <p:spPr>
          <a:xfrm>
            <a:off x="-376927" y="4777379"/>
            <a:ext cx="11881540" cy="1126283"/>
          </a:xfrm>
        </p:spPr>
        <p:txBody>
          <a:bodyPr/>
          <a:lstStyle/>
          <a:p>
            <a:pPr algn="ctr"/>
            <a:r>
              <a:rPr lang="en-GB" b="1" dirty="0"/>
              <a:t>Presentation Layer &amp; Application Layer</a:t>
            </a:r>
          </a:p>
        </p:txBody>
      </p:sp>
    </p:spTree>
    <p:extLst>
      <p:ext uri="{BB962C8B-B14F-4D97-AF65-F5344CB8AC3E}">
        <p14:creationId xmlns:p14="http://schemas.microsoft.com/office/powerpoint/2010/main" val="348313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ACDC66-B1FF-480E-8CBB-51DD9BCABFE8}"/>
              </a:ext>
            </a:extLst>
          </p:cNvPr>
          <p:cNvPicPr>
            <a:picLocks noGrp="1" noChangeAspect="1"/>
          </p:cNvPicPr>
          <p:nvPr>
            <p:ph idx="1"/>
          </p:nvPr>
        </p:nvPicPr>
        <p:blipFill>
          <a:blip r:embed="rId2"/>
          <a:stretch>
            <a:fillRect/>
          </a:stretch>
        </p:blipFill>
        <p:spPr>
          <a:xfrm>
            <a:off x="2211977" y="2571675"/>
            <a:ext cx="7201989" cy="3662215"/>
          </a:xfrm>
        </p:spPr>
      </p:pic>
    </p:spTree>
    <p:extLst>
      <p:ext uri="{BB962C8B-B14F-4D97-AF65-F5344CB8AC3E}">
        <p14:creationId xmlns:p14="http://schemas.microsoft.com/office/powerpoint/2010/main" val="360381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12A12CE-4EC1-4C3D-9FDC-02C1C8545644}"/>
              </a:ext>
            </a:extLst>
          </p:cNvPr>
          <p:cNvPicPr>
            <a:picLocks noGrp="1" noChangeAspect="1"/>
          </p:cNvPicPr>
          <p:nvPr>
            <p:ph idx="1"/>
          </p:nvPr>
        </p:nvPicPr>
        <p:blipFill>
          <a:blip r:embed="rId2"/>
          <a:stretch>
            <a:fillRect/>
          </a:stretch>
        </p:blipFill>
        <p:spPr>
          <a:xfrm>
            <a:off x="1528653" y="2133600"/>
            <a:ext cx="9712899" cy="3778250"/>
          </a:xfrm>
        </p:spPr>
      </p:pic>
    </p:spTree>
    <p:extLst>
      <p:ext uri="{BB962C8B-B14F-4D97-AF65-F5344CB8AC3E}">
        <p14:creationId xmlns:p14="http://schemas.microsoft.com/office/powerpoint/2010/main" val="642760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52B8D0-8900-435C-A34F-BC2367D671A1}"/>
              </a:ext>
            </a:extLst>
          </p:cNvPr>
          <p:cNvPicPr>
            <a:picLocks noGrp="1" noChangeAspect="1"/>
          </p:cNvPicPr>
          <p:nvPr>
            <p:ph idx="1"/>
          </p:nvPr>
        </p:nvPicPr>
        <p:blipFill>
          <a:blip r:embed="rId2"/>
          <a:stretch>
            <a:fillRect/>
          </a:stretch>
        </p:blipFill>
        <p:spPr>
          <a:xfrm>
            <a:off x="1898602" y="2133600"/>
            <a:ext cx="8201679" cy="3778250"/>
          </a:xfrm>
        </p:spPr>
      </p:pic>
    </p:spTree>
    <p:extLst>
      <p:ext uri="{BB962C8B-B14F-4D97-AF65-F5344CB8AC3E}">
        <p14:creationId xmlns:p14="http://schemas.microsoft.com/office/powerpoint/2010/main" val="1148069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77DC1E-160B-4D94-8FB0-941772DE74D4}"/>
              </a:ext>
            </a:extLst>
          </p:cNvPr>
          <p:cNvSpPr>
            <a:spLocks noGrp="1"/>
          </p:cNvSpPr>
          <p:nvPr>
            <p:ph idx="1"/>
          </p:nvPr>
        </p:nvSpPr>
        <p:spPr>
          <a:xfrm>
            <a:off x="1640336" y="2133600"/>
            <a:ext cx="9864276" cy="3777622"/>
          </a:xfrm>
        </p:spPr>
        <p:txBody>
          <a:bodyPr/>
          <a:lstStyle/>
          <a:p>
            <a:r>
              <a:rPr lang="en-GB" b="0" i="0" dirty="0">
                <a:solidFill>
                  <a:srgbClr val="000000"/>
                </a:solidFill>
                <a:effectLst/>
                <a:latin typeface="Arial" panose="020B0604020202020204" pitchFamily="34" charset="0"/>
              </a:rPr>
              <a:t>HTTP makes use of the Uniform Resource Identifier (URI) to identify a given resource and to establish a connection. Once the connection is established, </a:t>
            </a:r>
            <a:r>
              <a:rPr lang="en-GB" b="1" i="0" dirty="0">
                <a:solidFill>
                  <a:srgbClr val="000000"/>
                </a:solidFill>
                <a:effectLst/>
                <a:latin typeface="Arial" panose="020B0604020202020204" pitchFamily="34" charset="0"/>
              </a:rPr>
              <a:t>HTTP messages</a:t>
            </a:r>
            <a:r>
              <a:rPr lang="en-GB" b="0" i="0" dirty="0">
                <a:solidFill>
                  <a:srgbClr val="000000"/>
                </a:solidFill>
                <a:effectLst/>
                <a:latin typeface="Arial" panose="020B0604020202020204" pitchFamily="34" charset="0"/>
              </a:rPr>
              <a:t> are passed in a format similar to that used by the Internet mail</a:t>
            </a:r>
          </a:p>
          <a:p>
            <a:r>
              <a:rPr lang="en-GB" b="0" i="0" dirty="0">
                <a:solidFill>
                  <a:srgbClr val="000000"/>
                </a:solidFill>
                <a:effectLst/>
                <a:latin typeface="Arial" panose="020B0604020202020204" pitchFamily="34" charset="0"/>
              </a:rPr>
              <a:t>These messages include </a:t>
            </a:r>
            <a:r>
              <a:rPr lang="en-GB" b="1" i="0" dirty="0">
                <a:solidFill>
                  <a:srgbClr val="000000"/>
                </a:solidFill>
                <a:effectLst/>
                <a:latin typeface="Arial" panose="020B0604020202020204" pitchFamily="34" charset="0"/>
              </a:rPr>
              <a:t>requests</a:t>
            </a:r>
            <a:r>
              <a:rPr lang="en-GB" b="0" i="0" dirty="0">
                <a:solidFill>
                  <a:srgbClr val="000000"/>
                </a:solidFill>
                <a:effectLst/>
                <a:latin typeface="Arial" panose="020B0604020202020204" pitchFamily="34" charset="0"/>
              </a:rPr>
              <a:t> from client to server and </a:t>
            </a:r>
            <a:r>
              <a:rPr lang="en-GB" b="1" i="0" dirty="0">
                <a:solidFill>
                  <a:srgbClr val="000000"/>
                </a:solidFill>
                <a:effectLst/>
                <a:latin typeface="Arial" panose="020B0604020202020204" pitchFamily="34" charset="0"/>
              </a:rPr>
              <a:t>responses</a:t>
            </a:r>
            <a:r>
              <a:rPr lang="en-GB" b="0" i="0" dirty="0">
                <a:solidFill>
                  <a:srgbClr val="000000"/>
                </a:solidFill>
                <a:effectLst/>
                <a:latin typeface="Arial" panose="020B0604020202020204" pitchFamily="34" charset="0"/>
              </a:rPr>
              <a:t> from server to client which will have the following format:</a:t>
            </a:r>
            <a:endParaRPr lang="en-GB" dirty="0">
              <a:solidFill>
                <a:srgbClr val="000000"/>
              </a:solidFill>
              <a:latin typeface="Arial" panose="020B0604020202020204" pitchFamily="34" charset="0"/>
            </a:endParaRPr>
          </a:p>
          <a:p>
            <a:r>
              <a:rPr lang="en-GB" b="0" i="0" dirty="0">
                <a:solidFill>
                  <a:srgbClr val="000000"/>
                </a:solidFill>
                <a:effectLst/>
                <a:latin typeface="Arial" panose="020B0604020202020204" pitchFamily="34" charset="0"/>
              </a:rPr>
              <a:t>HTTP requests and HTTP responses use a generic message format of for transferring the required data. This generic message format consists of the following four items.</a:t>
            </a:r>
            <a:endParaRPr lang="en-GB" dirty="0"/>
          </a:p>
        </p:txBody>
      </p:sp>
    </p:spTree>
    <p:extLst>
      <p:ext uri="{BB962C8B-B14F-4D97-AF65-F5344CB8AC3E}">
        <p14:creationId xmlns:p14="http://schemas.microsoft.com/office/powerpoint/2010/main" val="202687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EF33-3965-C404-D88E-604CF0941CCC}"/>
              </a:ext>
            </a:extLst>
          </p:cNvPr>
          <p:cNvSpPr>
            <a:spLocks noGrp="1"/>
          </p:cNvSpPr>
          <p:nvPr>
            <p:ph type="title"/>
          </p:nvPr>
        </p:nvSpPr>
        <p:spPr>
          <a:xfrm>
            <a:off x="2592926" y="624110"/>
            <a:ext cx="8911687" cy="1280890"/>
          </a:xfrm>
        </p:spPr>
        <p:txBody>
          <a:bodyPr/>
          <a:lstStyle/>
          <a:p>
            <a:pPr algn="ctr"/>
            <a:r>
              <a:rPr lang="en-GB" dirty="0"/>
              <a:t>HTTP message</a:t>
            </a:r>
          </a:p>
        </p:txBody>
      </p:sp>
      <p:pic>
        <p:nvPicPr>
          <p:cNvPr id="5" name="Content Placeholder 4">
            <a:extLst>
              <a:ext uri="{FF2B5EF4-FFF2-40B4-BE49-F238E27FC236}">
                <a16:creationId xmlns:a16="http://schemas.microsoft.com/office/drawing/2014/main" id="{C29A9FD8-E399-90F3-234B-C565B8DE3E0B}"/>
              </a:ext>
            </a:extLst>
          </p:cNvPr>
          <p:cNvPicPr>
            <a:picLocks noGrp="1" noChangeAspect="1"/>
          </p:cNvPicPr>
          <p:nvPr>
            <p:ph idx="1"/>
          </p:nvPr>
        </p:nvPicPr>
        <p:blipFill>
          <a:blip r:embed="rId2"/>
          <a:stretch>
            <a:fillRect/>
          </a:stretch>
        </p:blipFill>
        <p:spPr>
          <a:xfrm>
            <a:off x="2589213" y="2656064"/>
            <a:ext cx="8915400" cy="2733322"/>
          </a:xfrm>
        </p:spPr>
      </p:pic>
    </p:spTree>
    <p:extLst>
      <p:ext uri="{BB962C8B-B14F-4D97-AF65-F5344CB8AC3E}">
        <p14:creationId xmlns:p14="http://schemas.microsoft.com/office/powerpoint/2010/main" val="233538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3E11ED-E76B-DC8C-CC68-796D57AE03F6}"/>
              </a:ext>
            </a:extLst>
          </p:cNvPr>
          <p:cNvPicPr>
            <a:picLocks noGrp="1" noChangeAspect="1"/>
          </p:cNvPicPr>
          <p:nvPr>
            <p:ph idx="1"/>
          </p:nvPr>
        </p:nvPicPr>
        <p:blipFill>
          <a:blip r:embed="rId2"/>
          <a:stretch>
            <a:fillRect/>
          </a:stretch>
        </p:blipFill>
        <p:spPr>
          <a:xfrm>
            <a:off x="2131570" y="1214547"/>
            <a:ext cx="7731386" cy="4651899"/>
          </a:xfrm>
        </p:spPr>
      </p:pic>
    </p:spTree>
    <p:extLst>
      <p:ext uri="{BB962C8B-B14F-4D97-AF65-F5344CB8AC3E}">
        <p14:creationId xmlns:p14="http://schemas.microsoft.com/office/powerpoint/2010/main" val="304188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86549E-C620-9353-74FC-8CEB4121417F}"/>
              </a:ext>
            </a:extLst>
          </p:cNvPr>
          <p:cNvPicPr>
            <a:picLocks noGrp="1" noChangeAspect="1"/>
          </p:cNvPicPr>
          <p:nvPr>
            <p:ph idx="1"/>
          </p:nvPr>
        </p:nvPicPr>
        <p:blipFill>
          <a:blip r:embed="rId2"/>
          <a:stretch>
            <a:fillRect/>
          </a:stretch>
        </p:blipFill>
        <p:spPr>
          <a:xfrm>
            <a:off x="2045516" y="539358"/>
            <a:ext cx="5267325" cy="2171700"/>
          </a:xfrm>
        </p:spPr>
      </p:pic>
      <p:pic>
        <p:nvPicPr>
          <p:cNvPr id="7" name="Picture 6">
            <a:extLst>
              <a:ext uri="{FF2B5EF4-FFF2-40B4-BE49-F238E27FC236}">
                <a16:creationId xmlns:a16="http://schemas.microsoft.com/office/drawing/2014/main" id="{420F68F3-3BB5-89CB-1C6F-2E5E36AE7575}"/>
              </a:ext>
            </a:extLst>
          </p:cNvPr>
          <p:cNvPicPr>
            <a:picLocks noChangeAspect="1"/>
          </p:cNvPicPr>
          <p:nvPr/>
        </p:nvPicPr>
        <p:blipFill>
          <a:blip r:embed="rId3"/>
          <a:stretch>
            <a:fillRect/>
          </a:stretch>
        </p:blipFill>
        <p:spPr>
          <a:xfrm>
            <a:off x="1837509" y="3423042"/>
            <a:ext cx="9884228" cy="2895600"/>
          </a:xfrm>
          <a:prstGeom prst="rect">
            <a:avLst/>
          </a:prstGeom>
        </p:spPr>
      </p:pic>
    </p:spTree>
    <p:extLst>
      <p:ext uri="{BB962C8B-B14F-4D97-AF65-F5344CB8AC3E}">
        <p14:creationId xmlns:p14="http://schemas.microsoft.com/office/powerpoint/2010/main" val="3654132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5BF0C0-22AB-012D-254B-9E1471A5EE5B}"/>
              </a:ext>
            </a:extLst>
          </p:cNvPr>
          <p:cNvPicPr>
            <a:picLocks noGrp="1" noChangeAspect="1"/>
          </p:cNvPicPr>
          <p:nvPr>
            <p:ph idx="1"/>
          </p:nvPr>
        </p:nvPicPr>
        <p:blipFill>
          <a:blip r:embed="rId2"/>
          <a:stretch>
            <a:fillRect/>
          </a:stretch>
        </p:blipFill>
        <p:spPr>
          <a:xfrm>
            <a:off x="1765979" y="1019102"/>
            <a:ext cx="7671187" cy="4734997"/>
          </a:xfrm>
        </p:spPr>
      </p:pic>
    </p:spTree>
    <p:extLst>
      <p:ext uri="{BB962C8B-B14F-4D97-AF65-F5344CB8AC3E}">
        <p14:creationId xmlns:p14="http://schemas.microsoft.com/office/powerpoint/2010/main" val="2261317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EF6BFB-ABD3-C9CF-B0C0-89B4771B0B25}"/>
              </a:ext>
            </a:extLst>
          </p:cNvPr>
          <p:cNvPicPr>
            <a:picLocks noGrp="1" noChangeAspect="1"/>
          </p:cNvPicPr>
          <p:nvPr>
            <p:ph idx="1"/>
          </p:nvPr>
        </p:nvPicPr>
        <p:blipFill>
          <a:blip r:embed="rId2"/>
          <a:stretch>
            <a:fillRect/>
          </a:stretch>
        </p:blipFill>
        <p:spPr>
          <a:xfrm>
            <a:off x="2806022" y="1305289"/>
            <a:ext cx="7819022" cy="4606561"/>
          </a:xfrm>
        </p:spPr>
      </p:pic>
    </p:spTree>
    <p:extLst>
      <p:ext uri="{BB962C8B-B14F-4D97-AF65-F5344CB8AC3E}">
        <p14:creationId xmlns:p14="http://schemas.microsoft.com/office/powerpoint/2010/main" val="211719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9A101-C98D-8FB3-1D12-B9259A647B17}"/>
              </a:ext>
            </a:extLst>
          </p:cNvPr>
          <p:cNvPicPr>
            <a:picLocks noGrp="1" noChangeAspect="1"/>
          </p:cNvPicPr>
          <p:nvPr>
            <p:ph idx="1"/>
          </p:nvPr>
        </p:nvPicPr>
        <p:blipFill>
          <a:blip r:embed="rId2"/>
          <a:stretch>
            <a:fillRect/>
          </a:stretch>
        </p:blipFill>
        <p:spPr>
          <a:xfrm>
            <a:off x="2315683" y="1344843"/>
            <a:ext cx="6460994" cy="3778250"/>
          </a:xfrm>
        </p:spPr>
      </p:pic>
    </p:spTree>
    <p:extLst>
      <p:ext uri="{BB962C8B-B14F-4D97-AF65-F5344CB8AC3E}">
        <p14:creationId xmlns:p14="http://schemas.microsoft.com/office/powerpoint/2010/main" val="265389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33EBA-63FF-4EDB-810E-EDE748A37611}"/>
              </a:ext>
            </a:extLst>
          </p:cNvPr>
          <p:cNvSpPr>
            <a:spLocks noGrp="1"/>
          </p:cNvSpPr>
          <p:nvPr>
            <p:ph idx="1"/>
          </p:nvPr>
        </p:nvSpPr>
        <p:spPr/>
        <p:txBody>
          <a:bodyPr/>
          <a:lstStyle/>
          <a:p>
            <a:r>
              <a:rPr lang="en-GB" b="1" dirty="0"/>
              <a:t>Presentation layer </a:t>
            </a:r>
            <a:r>
              <a:rPr lang="en-GB" dirty="0"/>
              <a:t>:</a:t>
            </a:r>
          </a:p>
          <a:p>
            <a:pPr lvl="1">
              <a:buFont typeface="Wingdings" panose="05000000000000000000" pitchFamily="2" charset="2"/>
              <a:buChar char="Ø"/>
            </a:pPr>
            <a:r>
              <a:rPr lang="en-GB" dirty="0"/>
              <a:t>Compression: Comparison between Lossy Compression and Lossless Compression,</a:t>
            </a:r>
          </a:p>
          <a:p>
            <a:pPr lvl="1">
              <a:buFont typeface="Wingdings" panose="05000000000000000000" pitchFamily="2" charset="2"/>
              <a:buChar char="Ø"/>
            </a:pPr>
            <a:r>
              <a:rPr lang="en-GB" dirty="0"/>
              <a:t> Huffman Coding</a:t>
            </a:r>
          </a:p>
          <a:p>
            <a:pPr lvl="1">
              <a:buFont typeface="Wingdings" panose="05000000000000000000" pitchFamily="2" charset="2"/>
              <a:buChar char="Ø"/>
            </a:pPr>
            <a:r>
              <a:rPr lang="en-GB" dirty="0"/>
              <a:t>Speech Compression</a:t>
            </a:r>
          </a:p>
          <a:p>
            <a:pPr lvl="1">
              <a:buFont typeface="Wingdings" panose="05000000000000000000" pitchFamily="2" charset="2"/>
              <a:buChar char="Ø"/>
            </a:pPr>
            <a:r>
              <a:rPr lang="en-GB" dirty="0"/>
              <a:t> LZW</a:t>
            </a:r>
          </a:p>
          <a:p>
            <a:pPr lvl="1">
              <a:buFont typeface="Wingdings" panose="05000000000000000000" pitchFamily="2" charset="2"/>
              <a:buChar char="Ø"/>
            </a:pPr>
            <a:r>
              <a:rPr lang="en-GB" dirty="0"/>
              <a:t>RLE</a:t>
            </a:r>
          </a:p>
          <a:p>
            <a:pPr lvl="1">
              <a:buFont typeface="Wingdings" panose="05000000000000000000" pitchFamily="2" charset="2"/>
              <a:buChar char="Ø"/>
            </a:pPr>
            <a:r>
              <a:rPr lang="en-GB" dirty="0"/>
              <a:t>Image Compression – GIF,JPEG.</a:t>
            </a:r>
          </a:p>
        </p:txBody>
      </p:sp>
    </p:spTree>
    <p:extLst>
      <p:ext uri="{BB962C8B-B14F-4D97-AF65-F5344CB8AC3E}">
        <p14:creationId xmlns:p14="http://schemas.microsoft.com/office/powerpoint/2010/main" val="90333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405B35-B231-984F-A51E-4066FC07EEF5}"/>
              </a:ext>
            </a:extLst>
          </p:cNvPr>
          <p:cNvPicPr>
            <a:picLocks noGrp="1" noChangeAspect="1"/>
          </p:cNvPicPr>
          <p:nvPr>
            <p:ph idx="1"/>
          </p:nvPr>
        </p:nvPicPr>
        <p:blipFill>
          <a:blip r:embed="rId2"/>
          <a:stretch>
            <a:fillRect/>
          </a:stretch>
        </p:blipFill>
        <p:spPr>
          <a:xfrm>
            <a:off x="2519835" y="935340"/>
            <a:ext cx="7999255" cy="4976510"/>
          </a:xfrm>
        </p:spPr>
      </p:pic>
    </p:spTree>
    <p:extLst>
      <p:ext uri="{BB962C8B-B14F-4D97-AF65-F5344CB8AC3E}">
        <p14:creationId xmlns:p14="http://schemas.microsoft.com/office/powerpoint/2010/main" val="99823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F7DE5-8C82-F060-BFB2-D8E2E0D2858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8C3A0C2-A409-B8CC-5C16-7C832551797D}"/>
              </a:ext>
            </a:extLst>
          </p:cNvPr>
          <p:cNvPicPr>
            <a:picLocks noChangeAspect="1"/>
          </p:cNvPicPr>
          <p:nvPr/>
        </p:nvPicPr>
        <p:blipFill>
          <a:blip r:embed="rId2"/>
          <a:stretch>
            <a:fillRect/>
          </a:stretch>
        </p:blipFill>
        <p:spPr>
          <a:xfrm>
            <a:off x="1856721" y="251285"/>
            <a:ext cx="8836873" cy="5992461"/>
          </a:xfrm>
          <a:prstGeom prst="rect">
            <a:avLst/>
          </a:prstGeom>
        </p:spPr>
      </p:pic>
    </p:spTree>
    <p:extLst>
      <p:ext uri="{BB962C8B-B14F-4D97-AF65-F5344CB8AC3E}">
        <p14:creationId xmlns:p14="http://schemas.microsoft.com/office/powerpoint/2010/main" val="2733555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5600A3-34B5-5113-7D99-38BE3C6C165A}"/>
              </a:ext>
            </a:extLst>
          </p:cNvPr>
          <p:cNvPicPr>
            <a:picLocks noGrp="1" noChangeAspect="1"/>
          </p:cNvPicPr>
          <p:nvPr>
            <p:ph idx="1"/>
          </p:nvPr>
        </p:nvPicPr>
        <p:blipFill>
          <a:blip r:embed="rId2"/>
          <a:stretch>
            <a:fillRect/>
          </a:stretch>
        </p:blipFill>
        <p:spPr>
          <a:xfrm>
            <a:off x="2317412" y="1472812"/>
            <a:ext cx="7222508" cy="4439037"/>
          </a:xfrm>
        </p:spPr>
      </p:pic>
    </p:spTree>
    <p:extLst>
      <p:ext uri="{BB962C8B-B14F-4D97-AF65-F5344CB8AC3E}">
        <p14:creationId xmlns:p14="http://schemas.microsoft.com/office/powerpoint/2010/main" val="4068143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D750-A114-4E53-8F5F-4A2720588350}"/>
              </a:ext>
            </a:extLst>
          </p:cNvPr>
          <p:cNvSpPr>
            <a:spLocks noGrp="1"/>
          </p:cNvSpPr>
          <p:nvPr>
            <p:ph type="title"/>
          </p:nvPr>
        </p:nvSpPr>
        <p:spPr>
          <a:xfrm>
            <a:off x="621235" y="624110"/>
            <a:ext cx="10883378" cy="1280890"/>
          </a:xfrm>
        </p:spPr>
        <p:txBody>
          <a:bodyPr/>
          <a:lstStyle/>
          <a:p>
            <a:pPr algn="ctr"/>
            <a:r>
              <a:rPr lang="en-GB" dirty="0"/>
              <a:t>FTP Protocol</a:t>
            </a:r>
          </a:p>
        </p:txBody>
      </p:sp>
      <p:sp>
        <p:nvSpPr>
          <p:cNvPr id="3" name="Content Placeholder 2">
            <a:extLst>
              <a:ext uri="{FF2B5EF4-FFF2-40B4-BE49-F238E27FC236}">
                <a16:creationId xmlns:a16="http://schemas.microsoft.com/office/drawing/2014/main" id="{6F41CFAF-F686-44B7-AD2A-63754D9A39B4}"/>
              </a:ext>
            </a:extLst>
          </p:cNvPr>
          <p:cNvSpPr>
            <a:spLocks noGrp="1"/>
          </p:cNvSpPr>
          <p:nvPr>
            <p:ph idx="1"/>
          </p:nvPr>
        </p:nvSpPr>
        <p:spPr>
          <a:xfrm>
            <a:off x="1486774" y="2133600"/>
            <a:ext cx="10017839" cy="3777622"/>
          </a:xfrm>
        </p:spPr>
        <p:txBody>
          <a:bodyPr/>
          <a:lstStyle/>
          <a:p>
            <a:r>
              <a:rPr lang="en-GB" b="0" i="0" dirty="0">
                <a:solidFill>
                  <a:srgbClr val="273239"/>
                </a:solidFill>
                <a:effectLst/>
                <a:latin typeface="urw-din"/>
              </a:rPr>
              <a:t>File Transfer Protocol(FTP) is an application layer protocol which moves files between local and remote file systems.</a:t>
            </a:r>
          </a:p>
          <a:p>
            <a:r>
              <a:rPr lang="en-GB" b="0" i="0" dirty="0">
                <a:solidFill>
                  <a:srgbClr val="273239"/>
                </a:solidFill>
                <a:effectLst/>
                <a:latin typeface="urw-din"/>
              </a:rPr>
              <a:t> It runs on the top of TCP.</a:t>
            </a:r>
          </a:p>
          <a:p>
            <a:r>
              <a:rPr lang="en-GB" b="0" i="0" dirty="0">
                <a:solidFill>
                  <a:srgbClr val="273239"/>
                </a:solidFill>
                <a:effectLst/>
                <a:latin typeface="urw-din"/>
              </a:rPr>
              <a:t> To transfer a file, 2 TCP connections are used by FTP in parallel: control connection and data connection.</a:t>
            </a:r>
          </a:p>
          <a:p>
            <a:endParaRPr lang="en-GB" dirty="0"/>
          </a:p>
        </p:txBody>
      </p:sp>
    </p:spTree>
    <p:extLst>
      <p:ext uri="{BB962C8B-B14F-4D97-AF65-F5344CB8AC3E}">
        <p14:creationId xmlns:p14="http://schemas.microsoft.com/office/powerpoint/2010/main" val="19102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548023-C2BB-4C90-AE15-070460D0933B}"/>
              </a:ext>
            </a:extLst>
          </p:cNvPr>
          <p:cNvPicPr>
            <a:picLocks noGrp="1" noChangeAspect="1"/>
          </p:cNvPicPr>
          <p:nvPr>
            <p:ph idx="1"/>
          </p:nvPr>
        </p:nvPicPr>
        <p:blipFill>
          <a:blip r:embed="rId2"/>
          <a:stretch>
            <a:fillRect/>
          </a:stretch>
        </p:blipFill>
        <p:spPr>
          <a:xfrm>
            <a:off x="1807860" y="2133600"/>
            <a:ext cx="9005922" cy="3778250"/>
          </a:xfrm>
        </p:spPr>
      </p:pic>
    </p:spTree>
    <p:extLst>
      <p:ext uri="{BB962C8B-B14F-4D97-AF65-F5344CB8AC3E}">
        <p14:creationId xmlns:p14="http://schemas.microsoft.com/office/powerpoint/2010/main" val="251016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207FEB-90DE-47D8-9E54-5FE0DC7D2A11}"/>
              </a:ext>
            </a:extLst>
          </p:cNvPr>
          <p:cNvSpPr>
            <a:spLocks noGrp="1"/>
          </p:cNvSpPr>
          <p:nvPr>
            <p:ph idx="1"/>
          </p:nvPr>
        </p:nvSpPr>
        <p:spPr>
          <a:xfrm>
            <a:off x="1612415" y="2133600"/>
            <a:ext cx="9892197" cy="3777622"/>
          </a:xfrm>
        </p:spPr>
        <p:txBody>
          <a:bodyPr>
            <a:normAutofit fontScale="92500"/>
          </a:bodyPr>
          <a:lstStyle/>
          <a:p>
            <a:r>
              <a:rPr lang="en-GB" b="1" i="0" dirty="0">
                <a:solidFill>
                  <a:srgbClr val="273239"/>
                </a:solidFill>
                <a:effectLst/>
                <a:latin typeface="urw-din"/>
              </a:rPr>
              <a:t>control connection</a:t>
            </a:r>
            <a:br>
              <a:rPr lang="en-GB" dirty="0"/>
            </a:br>
            <a:r>
              <a:rPr lang="en-GB" b="0" i="0" dirty="0">
                <a:solidFill>
                  <a:srgbClr val="273239"/>
                </a:solidFill>
                <a:effectLst/>
                <a:latin typeface="urw-din"/>
              </a:rPr>
              <a:t>For sending control information like user identification, password, commands to change the remote directory, commands to retrieve and store files, etc., FTP makes use of control connection.</a:t>
            </a:r>
          </a:p>
          <a:p>
            <a:r>
              <a:rPr lang="en-GB" b="0" i="0" dirty="0">
                <a:solidFill>
                  <a:srgbClr val="273239"/>
                </a:solidFill>
                <a:effectLst/>
                <a:latin typeface="urw-din"/>
              </a:rPr>
              <a:t> The control connection is initiated on port number 21.</a:t>
            </a:r>
          </a:p>
          <a:p>
            <a:endParaRPr lang="en-GB" dirty="0">
              <a:solidFill>
                <a:srgbClr val="273239"/>
              </a:solidFill>
              <a:latin typeface="urw-din"/>
            </a:endParaRPr>
          </a:p>
          <a:p>
            <a:r>
              <a:rPr lang="en-GB" b="1" i="0" dirty="0">
                <a:solidFill>
                  <a:srgbClr val="273239"/>
                </a:solidFill>
                <a:effectLst/>
                <a:latin typeface="urw-din"/>
              </a:rPr>
              <a:t> data connection</a:t>
            </a:r>
            <a:br>
              <a:rPr lang="en-GB" dirty="0"/>
            </a:br>
            <a:r>
              <a:rPr lang="en-GB" b="0" i="0" dirty="0">
                <a:solidFill>
                  <a:srgbClr val="273239"/>
                </a:solidFill>
                <a:effectLst/>
                <a:latin typeface="urw-din"/>
              </a:rPr>
              <a:t>For sending the actual file, FTP makes use of data connection. A data connection is initiated on port number 20.</a:t>
            </a:r>
            <a:br>
              <a:rPr lang="en-GB" dirty="0"/>
            </a:br>
            <a:r>
              <a:rPr lang="en-GB" b="0" i="0" dirty="0">
                <a:solidFill>
                  <a:srgbClr val="273239"/>
                </a:solidFill>
                <a:effectLst/>
                <a:latin typeface="urw-din"/>
              </a:rPr>
              <a:t>FTP sends the control information out-of-band as it uses a separate control connection. </a:t>
            </a:r>
          </a:p>
          <a:p>
            <a:r>
              <a:rPr lang="en-GB" b="0" i="0" dirty="0">
                <a:solidFill>
                  <a:srgbClr val="273239"/>
                </a:solidFill>
                <a:effectLst/>
                <a:latin typeface="urw-din"/>
              </a:rPr>
              <a:t>Some protocols send their request and response header lines and the data in the same TCP connection. </a:t>
            </a:r>
          </a:p>
          <a:p>
            <a:r>
              <a:rPr lang="en-GB" b="0" i="0" dirty="0">
                <a:solidFill>
                  <a:srgbClr val="273239"/>
                </a:solidFill>
                <a:effectLst/>
                <a:latin typeface="urw-din"/>
              </a:rPr>
              <a:t>For this reason, they are said to send their control information in-band. HTTP and SMTP are such examples.</a:t>
            </a:r>
            <a:endParaRPr lang="en-GB" dirty="0"/>
          </a:p>
        </p:txBody>
      </p:sp>
    </p:spTree>
    <p:extLst>
      <p:ext uri="{BB962C8B-B14F-4D97-AF65-F5344CB8AC3E}">
        <p14:creationId xmlns:p14="http://schemas.microsoft.com/office/powerpoint/2010/main" val="146616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614FE-0AD0-419D-881B-F5EA93F7F452}"/>
              </a:ext>
            </a:extLst>
          </p:cNvPr>
          <p:cNvSpPr>
            <a:spLocks noGrp="1"/>
          </p:cNvSpPr>
          <p:nvPr>
            <p:ph idx="1"/>
          </p:nvPr>
        </p:nvSpPr>
        <p:spPr>
          <a:xfrm>
            <a:off x="1409991" y="2133600"/>
            <a:ext cx="10094621" cy="3777622"/>
          </a:xfrm>
        </p:spPr>
        <p:txBody>
          <a:bodyPr/>
          <a:lstStyle/>
          <a:p>
            <a:pPr marL="0" indent="0">
              <a:buNone/>
            </a:pPr>
            <a:r>
              <a:rPr lang="en-GB" b="1" i="0" dirty="0">
                <a:solidFill>
                  <a:srgbClr val="273239"/>
                </a:solidFill>
                <a:effectLst/>
                <a:latin typeface="urw-din"/>
              </a:rPr>
              <a:t>FTP Session :</a:t>
            </a:r>
          </a:p>
          <a:p>
            <a:r>
              <a:rPr lang="en-GB" b="0" i="0" dirty="0">
                <a:solidFill>
                  <a:srgbClr val="273239"/>
                </a:solidFill>
                <a:effectLst/>
                <a:latin typeface="urw-din"/>
              </a:rPr>
              <a:t>When a FTP session is started between a client and a server, the client initiates a control TCP connection with the server side. </a:t>
            </a:r>
          </a:p>
          <a:p>
            <a:r>
              <a:rPr lang="en-GB" b="0" i="0" dirty="0">
                <a:solidFill>
                  <a:srgbClr val="273239"/>
                </a:solidFill>
                <a:effectLst/>
                <a:latin typeface="urw-din"/>
              </a:rPr>
              <a:t>The client sends control information over this. When the server receives this, it initiates a data connection to the client side.</a:t>
            </a:r>
          </a:p>
          <a:p>
            <a:r>
              <a:rPr lang="en-GB" b="0" i="0" dirty="0">
                <a:solidFill>
                  <a:srgbClr val="273239"/>
                </a:solidFill>
                <a:effectLst/>
                <a:latin typeface="urw-din"/>
              </a:rPr>
              <a:t> Only one file can be sent over one data connection. But the control connection remains active throughout the user session. </a:t>
            </a:r>
          </a:p>
          <a:p>
            <a:r>
              <a:rPr lang="en-GB" b="0" i="0" dirty="0">
                <a:solidFill>
                  <a:srgbClr val="273239"/>
                </a:solidFill>
                <a:effectLst/>
                <a:latin typeface="urw-din"/>
              </a:rPr>
              <a:t>As we know HTTP is stateless i.e. it does not have to keep track of any user state. But FTP needs to maintain a state about its user throughout the session.</a:t>
            </a:r>
            <a:endParaRPr lang="en-GB" dirty="0"/>
          </a:p>
        </p:txBody>
      </p:sp>
    </p:spTree>
    <p:extLst>
      <p:ext uri="{BB962C8B-B14F-4D97-AF65-F5344CB8AC3E}">
        <p14:creationId xmlns:p14="http://schemas.microsoft.com/office/powerpoint/2010/main" val="1821237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367A9F-D51E-468E-8A57-AD5FBC2C86FC}"/>
              </a:ext>
            </a:extLst>
          </p:cNvPr>
          <p:cNvSpPr>
            <a:spLocks noGrp="1"/>
          </p:cNvSpPr>
          <p:nvPr>
            <p:ph idx="1"/>
          </p:nvPr>
        </p:nvSpPr>
        <p:spPr>
          <a:xfrm>
            <a:off x="1577515" y="2133600"/>
            <a:ext cx="9927097" cy="3777622"/>
          </a:xfrm>
        </p:spPr>
        <p:txBody>
          <a:bodyPr/>
          <a:lstStyle/>
          <a:p>
            <a:pPr marL="0" indent="0" algn="l" fontAlgn="base">
              <a:buNone/>
            </a:pPr>
            <a:r>
              <a:rPr lang="en-GB" b="1" i="0" dirty="0">
                <a:solidFill>
                  <a:srgbClr val="273239"/>
                </a:solidFill>
                <a:effectLst/>
                <a:latin typeface="urw-din"/>
              </a:rPr>
              <a:t>Data Structures :</a:t>
            </a:r>
          </a:p>
          <a:p>
            <a:pPr algn="l" fontAlgn="base"/>
            <a:r>
              <a:rPr lang="en-GB" b="0" i="0" dirty="0">
                <a:solidFill>
                  <a:srgbClr val="273239"/>
                </a:solidFill>
                <a:effectLst/>
                <a:latin typeface="urw-din"/>
              </a:rPr>
              <a:t> FTP allows three types of data structures :</a:t>
            </a:r>
          </a:p>
          <a:p>
            <a:pPr algn="l" fontAlgn="base">
              <a:buFont typeface="+mj-lt"/>
              <a:buAutoNum type="arabicPeriod"/>
            </a:pPr>
            <a:r>
              <a:rPr lang="en-GB" b="1" i="0" dirty="0">
                <a:solidFill>
                  <a:srgbClr val="273239"/>
                </a:solidFill>
                <a:effectLst/>
                <a:latin typeface="urw-din"/>
              </a:rPr>
              <a:t>File Structure –</a:t>
            </a:r>
            <a:r>
              <a:rPr lang="en-GB" b="0" i="0" dirty="0">
                <a:solidFill>
                  <a:srgbClr val="273239"/>
                </a:solidFill>
                <a:effectLst/>
                <a:latin typeface="urw-din"/>
              </a:rPr>
              <a:t> In file-structure there is no internal structure and the file is considered to be a continuous sequence of data bytes.</a:t>
            </a:r>
          </a:p>
          <a:p>
            <a:pPr algn="l" fontAlgn="base">
              <a:buFont typeface="+mj-lt"/>
              <a:buAutoNum type="arabicPeriod"/>
            </a:pPr>
            <a:r>
              <a:rPr lang="en-GB" b="1" i="0" dirty="0">
                <a:solidFill>
                  <a:srgbClr val="273239"/>
                </a:solidFill>
                <a:effectLst/>
                <a:latin typeface="urw-din"/>
              </a:rPr>
              <a:t>Record Structure –</a:t>
            </a:r>
            <a:r>
              <a:rPr lang="en-GB" b="0" i="0" dirty="0">
                <a:solidFill>
                  <a:srgbClr val="273239"/>
                </a:solidFill>
                <a:effectLst/>
                <a:latin typeface="urw-din"/>
              </a:rPr>
              <a:t> In record-structure the file is made up of sequential records.</a:t>
            </a:r>
          </a:p>
          <a:p>
            <a:pPr algn="l" fontAlgn="base">
              <a:buFont typeface="+mj-lt"/>
              <a:buAutoNum type="arabicPeriod"/>
            </a:pPr>
            <a:r>
              <a:rPr lang="en-GB" b="1" i="0" dirty="0">
                <a:solidFill>
                  <a:srgbClr val="273239"/>
                </a:solidFill>
                <a:effectLst/>
                <a:latin typeface="urw-din"/>
              </a:rPr>
              <a:t>Page Structure –</a:t>
            </a:r>
            <a:r>
              <a:rPr lang="en-GB" b="0" i="0" dirty="0">
                <a:solidFill>
                  <a:srgbClr val="273239"/>
                </a:solidFill>
                <a:effectLst/>
                <a:latin typeface="urw-din"/>
              </a:rPr>
              <a:t> In page-structure the file is made up of independent indexed pages.</a:t>
            </a:r>
          </a:p>
          <a:p>
            <a:endParaRPr lang="en-GB" dirty="0"/>
          </a:p>
        </p:txBody>
      </p:sp>
    </p:spTree>
    <p:extLst>
      <p:ext uri="{BB962C8B-B14F-4D97-AF65-F5344CB8AC3E}">
        <p14:creationId xmlns:p14="http://schemas.microsoft.com/office/powerpoint/2010/main" val="249516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5B8F9-34D8-4E4F-AB6E-B557262932D5}"/>
              </a:ext>
            </a:extLst>
          </p:cNvPr>
          <p:cNvSpPr>
            <a:spLocks noGrp="1"/>
          </p:cNvSpPr>
          <p:nvPr>
            <p:ph idx="1"/>
          </p:nvPr>
        </p:nvSpPr>
        <p:spPr>
          <a:xfrm>
            <a:off x="1626376" y="1396031"/>
            <a:ext cx="9878236" cy="4515191"/>
          </a:xfrm>
        </p:spPr>
        <p:txBody>
          <a:bodyPr>
            <a:normAutofit lnSpcReduction="10000"/>
          </a:bodyPr>
          <a:lstStyle/>
          <a:p>
            <a:pPr marL="0" indent="0" algn="l" fontAlgn="base">
              <a:buNone/>
            </a:pPr>
            <a:r>
              <a:rPr lang="en-GB" b="1" i="0" dirty="0">
                <a:solidFill>
                  <a:srgbClr val="273239"/>
                </a:solidFill>
                <a:effectLst/>
                <a:latin typeface="urw-din"/>
              </a:rPr>
              <a:t>FTP Commands –</a:t>
            </a:r>
            <a:r>
              <a:rPr lang="en-GB" b="0" i="0" dirty="0">
                <a:solidFill>
                  <a:srgbClr val="273239"/>
                </a:solidFill>
                <a:effectLst/>
                <a:latin typeface="urw-din"/>
              </a:rPr>
              <a:t> Some of the FTP commands are :</a:t>
            </a:r>
          </a:p>
          <a:p>
            <a:pPr marL="0" indent="0" algn="l" fontAlgn="base">
              <a:buNone/>
            </a:pPr>
            <a:r>
              <a:rPr lang="en-GB" b="0" i="1" dirty="0">
                <a:solidFill>
                  <a:srgbClr val="273239"/>
                </a:solidFill>
                <a:effectLst/>
                <a:latin typeface="urw-din"/>
              </a:rPr>
              <a:t>USER</a:t>
            </a:r>
            <a:r>
              <a:rPr lang="en-GB" b="0" i="0" dirty="0">
                <a:solidFill>
                  <a:srgbClr val="273239"/>
                </a:solidFill>
                <a:effectLst/>
                <a:latin typeface="urw-din"/>
              </a:rPr>
              <a:t> – This command sends the user identification to the server.</a:t>
            </a:r>
            <a:br>
              <a:rPr lang="en-GB" b="0" i="0" dirty="0">
                <a:solidFill>
                  <a:srgbClr val="273239"/>
                </a:solidFill>
                <a:effectLst/>
                <a:latin typeface="urw-din"/>
              </a:rPr>
            </a:br>
            <a:r>
              <a:rPr lang="en-GB" b="0" i="1" dirty="0">
                <a:solidFill>
                  <a:srgbClr val="273239"/>
                </a:solidFill>
                <a:effectLst/>
                <a:latin typeface="urw-din"/>
              </a:rPr>
              <a:t>PASS</a:t>
            </a:r>
            <a:r>
              <a:rPr lang="en-GB" b="0" i="0" dirty="0">
                <a:solidFill>
                  <a:srgbClr val="273239"/>
                </a:solidFill>
                <a:effectLst/>
                <a:latin typeface="urw-din"/>
              </a:rPr>
              <a:t> – This command sends the user password to the server.</a:t>
            </a:r>
            <a:br>
              <a:rPr lang="en-GB" b="0" i="0" dirty="0">
                <a:solidFill>
                  <a:srgbClr val="273239"/>
                </a:solidFill>
                <a:effectLst/>
                <a:latin typeface="urw-din"/>
              </a:rPr>
            </a:br>
            <a:r>
              <a:rPr lang="en-GB" b="0" i="1" dirty="0">
                <a:solidFill>
                  <a:srgbClr val="273239"/>
                </a:solidFill>
                <a:effectLst/>
                <a:latin typeface="urw-din"/>
              </a:rPr>
              <a:t>CWD</a:t>
            </a:r>
            <a:r>
              <a:rPr lang="en-GB" b="0" i="0" dirty="0">
                <a:solidFill>
                  <a:srgbClr val="273239"/>
                </a:solidFill>
                <a:effectLst/>
                <a:latin typeface="urw-din"/>
              </a:rPr>
              <a:t> – This command allows the user to work with a different directory or dataset for file storage or retrieval without altering his login or accounting information.</a:t>
            </a:r>
            <a:br>
              <a:rPr lang="en-GB" b="0" i="0" dirty="0">
                <a:solidFill>
                  <a:srgbClr val="273239"/>
                </a:solidFill>
                <a:effectLst/>
                <a:latin typeface="urw-din"/>
              </a:rPr>
            </a:br>
            <a:r>
              <a:rPr lang="en-GB" b="0" i="1" dirty="0">
                <a:solidFill>
                  <a:srgbClr val="273239"/>
                </a:solidFill>
                <a:effectLst/>
                <a:latin typeface="urw-din"/>
              </a:rPr>
              <a:t>RMD</a:t>
            </a:r>
            <a:r>
              <a:rPr lang="en-GB" b="0" i="0" dirty="0">
                <a:solidFill>
                  <a:srgbClr val="273239"/>
                </a:solidFill>
                <a:effectLst/>
                <a:latin typeface="urw-din"/>
              </a:rPr>
              <a:t> – This command causes the directory specified in the path-name to be removed as a directory.</a:t>
            </a:r>
            <a:br>
              <a:rPr lang="en-GB" b="0" i="0" dirty="0">
                <a:solidFill>
                  <a:srgbClr val="273239"/>
                </a:solidFill>
                <a:effectLst/>
                <a:latin typeface="urw-din"/>
              </a:rPr>
            </a:br>
            <a:r>
              <a:rPr lang="en-GB" b="0" i="1" dirty="0">
                <a:solidFill>
                  <a:srgbClr val="273239"/>
                </a:solidFill>
                <a:effectLst/>
                <a:latin typeface="urw-din"/>
              </a:rPr>
              <a:t>MKD</a:t>
            </a:r>
            <a:r>
              <a:rPr lang="en-GB" b="0" i="0" dirty="0">
                <a:solidFill>
                  <a:srgbClr val="273239"/>
                </a:solidFill>
                <a:effectLst/>
                <a:latin typeface="urw-din"/>
              </a:rPr>
              <a:t> – This command causes the directory specified in the pathname to be created as a directory.</a:t>
            </a:r>
            <a:br>
              <a:rPr lang="en-GB" b="0" i="0" dirty="0">
                <a:solidFill>
                  <a:srgbClr val="273239"/>
                </a:solidFill>
                <a:effectLst/>
                <a:latin typeface="urw-din"/>
              </a:rPr>
            </a:br>
            <a:r>
              <a:rPr lang="en-GB" b="0" i="1" dirty="0">
                <a:solidFill>
                  <a:srgbClr val="273239"/>
                </a:solidFill>
                <a:effectLst/>
                <a:latin typeface="urw-din"/>
              </a:rPr>
              <a:t>PWD</a:t>
            </a:r>
            <a:r>
              <a:rPr lang="en-GB" b="0" i="0" dirty="0">
                <a:solidFill>
                  <a:srgbClr val="273239"/>
                </a:solidFill>
                <a:effectLst/>
                <a:latin typeface="urw-din"/>
              </a:rPr>
              <a:t> – This command causes the name of the current working directory to be returned in the reply.</a:t>
            </a:r>
            <a:br>
              <a:rPr lang="en-GB" b="0" i="0" dirty="0">
                <a:solidFill>
                  <a:srgbClr val="273239"/>
                </a:solidFill>
                <a:effectLst/>
                <a:latin typeface="urw-din"/>
              </a:rPr>
            </a:br>
            <a:r>
              <a:rPr lang="en-GB" b="0" i="1" dirty="0">
                <a:solidFill>
                  <a:srgbClr val="273239"/>
                </a:solidFill>
                <a:effectLst/>
                <a:latin typeface="urw-din"/>
              </a:rPr>
              <a:t>RETR</a:t>
            </a:r>
            <a:r>
              <a:rPr lang="en-GB" b="0" i="0" dirty="0">
                <a:solidFill>
                  <a:srgbClr val="273239"/>
                </a:solidFill>
                <a:effectLst/>
                <a:latin typeface="urw-din"/>
              </a:rPr>
              <a:t> – This command causes the remote host to initiate a data connection and to send the requested file over the data connection.</a:t>
            </a:r>
            <a:br>
              <a:rPr lang="en-GB" b="0" i="0" dirty="0">
                <a:solidFill>
                  <a:srgbClr val="273239"/>
                </a:solidFill>
                <a:effectLst/>
                <a:latin typeface="urw-din"/>
              </a:rPr>
            </a:br>
            <a:r>
              <a:rPr lang="en-GB" b="0" i="1" dirty="0">
                <a:solidFill>
                  <a:srgbClr val="273239"/>
                </a:solidFill>
                <a:effectLst/>
                <a:latin typeface="urw-din"/>
              </a:rPr>
              <a:t>STOR</a:t>
            </a:r>
            <a:r>
              <a:rPr lang="en-GB" b="0" i="0" dirty="0">
                <a:solidFill>
                  <a:srgbClr val="273239"/>
                </a:solidFill>
                <a:effectLst/>
                <a:latin typeface="urw-din"/>
              </a:rPr>
              <a:t> – This command causes to store a file into the current directory of the remote host.</a:t>
            </a:r>
            <a:br>
              <a:rPr lang="en-GB" b="0" i="0" dirty="0">
                <a:solidFill>
                  <a:srgbClr val="273239"/>
                </a:solidFill>
                <a:effectLst/>
                <a:latin typeface="urw-din"/>
              </a:rPr>
            </a:br>
            <a:r>
              <a:rPr lang="en-GB" b="0" i="1" dirty="0">
                <a:solidFill>
                  <a:srgbClr val="273239"/>
                </a:solidFill>
                <a:effectLst/>
                <a:latin typeface="urw-din"/>
              </a:rPr>
              <a:t>LIST</a:t>
            </a:r>
            <a:r>
              <a:rPr lang="en-GB" b="0" i="0" dirty="0">
                <a:solidFill>
                  <a:srgbClr val="273239"/>
                </a:solidFill>
                <a:effectLst/>
                <a:latin typeface="urw-din"/>
              </a:rPr>
              <a:t> – Sends a request to display the list of all the files present in the directory.</a:t>
            </a:r>
            <a:br>
              <a:rPr lang="en-GB" b="0" i="0" dirty="0">
                <a:solidFill>
                  <a:srgbClr val="273239"/>
                </a:solidFill>
                <a:effectLst/>
                <a:latin typeface="urw-din"/>
              </a:rPr>
            </a:br>
            <a:r>
              <a:rPr lang="en-GB" b="0" i="1" dirty="0">
                <a:solidFill>
                  <a:srgbClr val="273239"/>
                </a:solidFill>
                <a:effectLst/>
                <a:latin typeface="urw-din"/>
              </a:rPr>
              <a:t>ABOR</a:t>
            </a:r>
            <a:r>
              <a:rPr lang="en-GB" b="0" i="0" dirty="0">
                <a:solidFill>
                  <a:srgbClr val="273239"/>
                </a:solidFill>
                <a:effectLst/>
                <a:latin typeface="urw-din"/>
              </a:rPr>
              <a:t> – This command tells the server to abort the previous FTP service command and any associated transfer of data.</a:t>
            </a:r>
            <a:br>
              <a:rPr lang="en-GB" b="0" i="0" dirty="0">
                <a:solidFill>
                  <a:srgbClr val="273239"/>
                </a:solidFill>
                <a:effectLst/>
                <a:latin typeface="urw-din"/>
              </a:rPr>
            </a:br>
            <a:r>
              <a:rPr lang="en-GB" b="0" i="1" dirty="0">
                <a:solidFill>
                  <a:srgbClr val="273239"/>
                </a:solidFill>
                <a:effectLst/>
                <a:latin typeface="urw-din"/>
              </a:rPr>
              <a:t>QUIT</a:t>
            </a:r>
            <a:r>
              <a:rPr lang="en-GB" b="0" i="0" dirty="0">
                <a:solidFill>
                  <a:srgbClr val="273239"/>
                </a:solidFill>
                <a:effectLst/>
                <a:latin typeface="urw-din"/>
              </a:rPr>
              <a:t> – This command terminates a USER and if file transfer is not in progress, the server closes the control connection.</a:t>
            </a:r>
          </a:p>
          <a:p>
            <a:endParaRPr lang="en-GB" dirty="0"/>
          </a:p>
        </p:txBody>
      </p:sp>
    </p:spTree>
    <p:extLst>
      <p:ext uri="{BB962C8B-B14F-4D97-AF65-F5344CB8AC3E}">
        <p14:creationId xmlns:p14="http://schemas.microsoft.com/office/powerpoint/2010/main" val="381151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26091-1C70-4D71-94DB-14393F70F835}"/>
              </a:ext>
            </a:extLst>
          </p:cNvPr>
          <p:cNvSpPr>
            <a:spLocks noGrp="1"/>
          </p:cNvSpPr>
          <p:nvPr>
            <p:ph idx="1"/>
          </p:nvPr>
        </p:nvSpPr>
        <p:spPr>
          <a:xfrm>
            <a:off x="1472812" y="2133600"/>
            <a:ext cx="10031800" cy="3777622"/>
          </a:xfrm>
        </p:spPr>
        <p:txBody>
          <a:bodyPr/>
          <a:lstStyle/>
          <a:p>
            <a:pPr marL="0" indent="0" algn="l" fontAlgn="base">
              <a:buNone/>
            </a:pPr>
            <a:r>
              <a:rPr lang="en-GB" b="1" i="0" dirty="0">
                <a:solidFill>
                  <a:srgbClr val="273239"/>
                </a:solidFill>
                <a:effectLst/>
                <a:latin typeface="urw-din"/>
              </a:rPr>
              <a:t>FTP Replies –</a:t>
            </a:r>
            <a:r>
              <a:rPr lang="en-GB" b="0" i="0" dirty="0">
                <a:solidFill>
                  <a:srgbClr val="273239"/>
                </a:solidFill>
                <a:effectLst/>
                <a:latin typeface="urw-din"/>
              </a:rPr>
              <a:t> Some of the FTP replies are :</a:t>
            </a:r>
          </a:p>
          <a:p>
            <a:pPr algn="l" fontAlgn="base"/>
            <a:r>
              <a:rPr lang="en-GB" b="0" i="0" dirty="0">
                <a:solidFill>
                  <a:srgbClr val="273239"/>
                </a:solidFill>
                <a:effectLst/>
                <a:latin typeface="urw-din"/>
              </a:rPr>
              <a:t>200 Command okay.</a:t>
            </a:r>
            <a:br>
              <a:rPr lang="en-GB" b="0" i="0" dirty="0">
                <a:solidFill>
                  <a:srgbClr val="273239"/>
                </a:solidFill>
                <a:effectLst/>
                <a:latin typeface="urw-din"/>
              </a:rPr>
            </a:br>
            <a:r>
              <a:rPr lang="en-GB" b="0" i="0" dirty="0">
                <a:solidFill>
                  <a:srgbClr val="273239"/>
                </a:solidFill>
                <a:effectLst/>
                <a:latin typeface="urw-din"/>
              </a:rPr>
              <a:t>530 Not logged in.</a:t>
            </a:r>
            <a:br>
              <a:rPr lang="en-GB" b="0" i="0" dirty="0">
                <a:solidFill>
                  <a:srgbClr val="273239"/>
                </a:solidFill>
                <a:effectLst/>
                <a:latin typeface="urw-din"/>
              </a:rPr>
            </a:br>
            <a:r>
              <a:rPr lang="en-GB" b="0" i="0" dirty="0">
                <a:solidFill>
                  <a:srgbClr val="273239"/>
                </a:solidFill>
                <a:effectLst/>
                <a:latin typeface="urw-din"/>
              </a:rPr>
              <a:t>331 User name okay, need a password.</a:t>
            </a:r>
            <a:br>
              <a:rPr lang="en-GB" b="0" i="0" dirty="0">
                <a:solidFill>
                  <a:srgbClr val="273239"/>
                </a:solidFill>
                <a:effectLst/>
                <a:latin typeface="urw-din"/>
              </a:rPr>
            </a:br>
            <a:r>
              <a:rPr lang="en-GB" b="0" i="0" dirty="0">
                <a:solidFill>
                  <a:srgbClr val="273239"/>
                </a:solidFill>
                <a:effectLst/>
                <a:latin typeface="urw-din"/>
              </a:rPr>
              <a:t>225 Data connection open; no transfer in progress.</a:t>
            </a:r>
            <a:br>
              <a:rPr lang="en-GB" b="0" i="0" dirty="0">
                <a:solidFill>
                  <a:srgbClr val="273239"/>
                </a:solidFill>
                <a:effectLst/>
                <a:latin typeface="urw-din"/>
              </a:rPr>
            </a:br>
            <a:r>
              <a:rPr lang="en-GB" b="0" i="0" dirty="0">
                <a:solidFill>
                  <a:srgbClr val="273239"/>
                </a:solidFill>
                <a:effectLst/>
                <a:latin typeface="urw-din"/>
              </a:rPr>
              <a:t>221 Service closing control connection.</a:t>
            </a:r>
            <a:br>
              <a:rPr lang="en-GB" b="0" i="0" dirty="0">
                <a:solidFill>
                  <a:srgbClr val="273239"/>
                </a:solidFill>
                <a:effectLst/>
                <a:latin typeface="urw-din"/>
              </a:rPr>
            </a:br>
            <a:r>
              <a:rPr lang="en-GB" b="0" i="0" dirty="0">
                <a:solidFill>
                  <a:srgbClr val="273239"/>
                </a:solidFill>
                <a:effectLst/>
                <a:latin typeface="urw-din"/>
              </a:rPr>
              <a:t>551 Requested action aborted: page type unknown.</a:t>
            </a:r>
            <a:br>
              <a:rPr lang="en-GB" b="0" i="0" dirty="0">
                <a:solidFill>
                  <a:srgbClr val="273239"/>
                </a:solidFill>
                <a:effectLst/>
                <a:latin typeface="urw-din"/>
              </a:rPr>
            </a:br>
            <a:r>
              <a:rPr lang="en-GB" b="0" i="0" dirty="0">
                <a:solidFill>
                  <a:srgbClr val="273239"/>
                </a:solidFill>
                <a:effectLst/>
                <a:latin typeface="urw-din"/>
              </a:rPr>
              <a:t>502 Command not implemented.</a:t>
            </a:r>
            <a:br>
              <a:rPr lang="en-GB" b="0" i="0" dirty="0">
                <a:solidFill>
                  <a:srgbClr val="273239"/>
                </a:solidFill>
                <a:effectLst/>
                <a:latin typeface="urw-din"/>
              </a:rPr>
            </a:br>
            <a:r>
              <a:rPr lang="en-GB" b="0" i="0" dirty="0">
                <a:solidFill>
                  <a:srgbClr val="273239"/>
                </a:solidFill>
                <a:effectLst/>
                <a:latin typeface="urw-din"/>
              </a:rPr>
              <a:t>503 Bad sequence of commands.</a:t>
            </a:r>
            <a:br>
              <a:rPr lang="en-GB" b="0" i="0" dirty="0">
                <a:solidFill>
                  <a:srgbClr val="273239"/>
                </a:solidFill>
                <a:effectLst/>
                <a:latin typeface="urw-din"/>
              </a:rPr>
            </a:br>
            <a:r>
              <a:rPr lang="en-GB" b="0" i="0" dirty="0">
                <a:solidFill>
                  <a:srgbClr val="273239"/>
                </a:solidFill>
                <a:effectLst/>
                <a:latin typeface="urw-din"/>
              </a:rPr>
              <a:t>504 Command not implemented for that parameter.</a:t>
            </a:r>
          </a:p>
          <a:p>
            <a:endParaRPr lang="en-GB" dirty="0"/>
          </a:p>
        </p:txBody>
      </p:sp>
    </p:spTree>
    <p:extLst>
      <p:ext uri="{BB962C8B-B14F-4D97-AF65-F5344CB8AC3E}">
        <p14:creationId xmlns:p14="http://schemas.microsoft.com/office/powerpoint/2010/main" val="67377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2AA7E7-49C7-40BB-9D74-DC3A0B76E65C}"/>
              </a:ext>
            </a:extLst>
          </p:cNvPr>
          <p:cNvSpPr>
            <a:spLocks noGrp="1"/>
          </p:cNvSpPr>
          <p:nvPr>
            <p:ph idx="1"/>
          </p:nvPr>
        </p:nvSpPr>
        <p:spPr/>
        <p:txBody>
          <a:bodyPr/>
          <a:lstStyle/>
          <a:p>
            <a:r>
              <a:rPr lang="en-GB" b="1" dirty="0"/>
              <a:t>Application layer</a:t>
            </a:r>
            <a:r>
              <a:rPr lang="en-GB" dirty="0"/>
              <a:t>: </a:t>
            </a:r>
          </a:p>
          <a:p>
            <a:pPr lvl="1">
              <a:buFont typeface="Wingdings" panose="05000000000000000000" pitchFamily="2" charset="2"/>
              <a:buChar char="v"/>
            </a:pPr>
            <a:r>
              <a:rPr lang="en-GB" dirty="0"/>
              <a:t>Standard Client-Server Protocols: </a:t>
            </a:r>
          </a:p>
          <a:p>
            <a:pPr lvl="2">
              <a:buFont typeface="Wingdings" panose="05000000000000000000" pitchFamily="2" charset="2"/>
              <a:buChar char="§"/>
            </a:pPr>
            <a:r>
              <a:rPr lang="en-GB" dirty="0"/>
              <a:t>World Wide Web,</a:t>
            </a:r>
          </a:p>
          <a:p>
            <a:pPr lvl="2">
              <a:buFont typeface="Wingdings" panose="05000000000000000000" pitchFamily="2" charset="2"/>
              <a:buChar char="§"/>
            </a:pPr>
            <a:r>
              <a:rPr lang="en-GB" dirty="0"/>
              <a:t> HTTP</a:t>
            </a:r>
          </a:p>
          <a:p>
            <a:pPr lvl="2">
              <a:buFont typeface="Wingdings" panose="05000000000000000000" pitchFamily="2" charset="2"/>
              <a:buChar char="§"/>
            </a:pPr>
            <a:r>
              <a:rPr lang="en-GB" dirty="0"/>
              <a:t> FTP</a:t>
            </a:r>
          </a:p>
          <a:p>
            <a:pPr lvl="2">
              <a:buFont typeface="Wingdings" panose="05000000000000000000" pitchFamily="2" charset="2"/>
              <a:buChar char="§"/>
            </a:pPr>
            <a:r>
              <a:rPr lang="en-GB" dirty="0"/>
              <a:t> Electronic Mail</a:t>
            </a:r>
          </a:p>
          <a:p>
            <a:pPr lvl="2">
              <a:buFont typeface="Wingdings" panose="05000000000000000000" pitchFamily="2" charset="2"/>
              <a:buChar char="§"/>
            </a:pPr>
            <a:r>
              <a:rPr lang="en-GB" dirty="0"/>
              <a:t> Domain Name System (DNS)</a:t>
            </a:r>
          </a:p>
          <a:p>
            <a:pPr lvl="2">
              <a:buFont typeface="Wingdings" panose="05000000000000000000" pitchFamily="2" charset="2"/>
              <a:buChar char="§"/>
            </a:pPr>
            <a:r>
              <a:rPr lang="en-GB" dirty="0"/>
              <a:t> SNMP </a:t>
            </a:r>
          </a:p>
        </p:txBody>
      </p:sp>
    </p:spTree>
    <p:extLst>
      <p:ext uri="{BB962C8B-B14F-4D97-AF65-F5344CB8AC3E}">
        <p14:creationId xmlns:p14="http://schemas.microsoft.com/office/powerpoint/2010/main" val="65454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AFAA-8DBA-4717-9C86-A2D304909091}"/>
              </a:ext>
            </a:extLst>
          </p:cNvPr>
          <p:cNvSpPr>
            <a:spLocks noGrp="1"/>
          </p:cNvSpPr>
          <p:nvPr>
            <p:ph type="title"/>
          </p:nvPr>
        </p:nvSpPr>
        <p:spPr>
          <a:xfrm>
            <a:off x="1814841" y="624110"/>
            <a:ext cx="9689772" cy="1280890"/>
          </a:xfrm>
        </p:spPr>
        <p:txBody>
          <a:bodyPr/>
          <a:lstStyle/>
          <a:p>
            <a:pPr algn="ctr"/>
            <a:r>
              <a:rPr lang="en-GB" dirty="0"/>
              <a:t>Electronic mail</a:t>
            </a:r>
          </a:p>
        </p:txBody>
      </p:sp>
      <p:sp>
        <p:nvSpPr>
          <p:cNvPr id="3" name="Content Placeholder 2">
            <a:extLst>
              <a:ext uri="{FF2B5EF4-FFF2-40B4-BE49-F238E27FC236}">
                <a16:creationId xmlns:a16="http://schemas.microsoft.com/office/drawing/2014/main" id="{31A423F6-D5F1-49C2-8E4D-3AD869565462}"/>
              </a:ext>
            </a:extLst>
          </p:cNvPr>
          <p:cNvSpPr>
            <a:spLocks noGrp="1"/>
          </p:cNvSpPr>
          <p:nvPr>
            <p:ph idx="1"/>
          </p:nvPr>
        </p:nvSpPr>
        <p:spPr>
          <a:xfrm>
            <a:off x="1898602" y="2133600"/>
            <a:ext cx="9606010" cy="3777622"/>
          </a:xfrm>
        </p:spPr>
        <p:txBody>
          <a:bodyPr>
            <a:normAutofit/>
          </a:bodyPr>
          <a:lstStyle/>
          <a:p>
            <a:r>
              <a:rPr lang="en-GB" sz="1600" dirty="0">
                <a:latin typeface="Times New Roman" panose="02020603050405020304" pitchFamily="18" charset="0"/>
                <a:cs typeface="Times New Roman" panose="02020603050405020304" pitchFamily="18" charset="0"/>
              </a:rPr>
              <a:t>At the beginning of the Internet era, the messages sent by electronic mail were short and consisted of text only</a:t>
            </a:r>
          </a:p>
          <a:p>
            <a:r>
              <a:rPr lang="en-GB" sz="1600" dirty="0">
                <a:latin typeface="Times New Roman" panose="02020603050405020304" pitchFamily="18" charset="0"/>
                <a:cs typeface="Times New Roman" panose="02020603050405020304" pitchFamily="18" charset="0"/>
              </a:rPr>
              <a:t>they let people exchange quick memos. </a:t>
            </a:r>
          </a:p>
          <a:p>
            <a:r>
              <a:rPr lang="en-GB" sz="1600" dirty="0">
                <a:latin typeface="Times New Roman" panose="02020603050405020304" pitchFamily="18" charset="0"/>
                <a:cs typeface="Times New Roman" panose="02020603050405020304" pitchFamily="18" charset="0"/>
              </a:rPr>
              <a:t>Today, electronic mail is much more complex. </a:t>
            </a:r>
          </a:p>
          <a:p>
            <a:r>
              <a:rPr lang="en-GB" sz="1600" dirty="0">
                <a:latin typeface="Times New Roman" panose="02020603050405020304" pitchFamily="18" charset="0"/>
                <a:cs typeface="Times New Roman" panose="02020603050405020304" pitchFamily="18" charset="0"/>
              </a:rPr>
              <a:t>It allows a message to include text, audio, and video. It also allows one message to be sent to one or more recipients.</a:t>
            </a:r>
          </a:p>
        </p:txBody>
      </p:sp>
    </p:spTree>
    <p:extLst>
      <p:ext uri="{BB962C8B-B14F-4D97-AF65-F5344CB8AC3E}">
        <p14:creationId xmlns:p14="http://schemas.microsoft.com/office/powerpoint/2010/main" val="255627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6CFD4B-DCEB-4626-A560-4381B287318A}"/>
              </a:ext>
            </a:extLst>
          </p:cNvPr>
          <p:cNvSpPr>
            <a:spLocks noGrp="1"/>
          </p:cNvSpPr>
          <p:nvPr>
            <p:ph idx="1"/>
          </p:nvPr>
        </p:nvSpPr>
        <p:spPr>
          <a:xfrm>
            <a:off x="1717118" y="2133600"/>
            <a:ext cx="9787494" cy="3777622"/>
          </a:xfrm>
        </p:spPr>
        <p:txBody>
          <a:bodyPr/>
          <a:lstStyle/>
          <a:p>
            <a:r>
              <a:rPr lang="en-GB" b="1" i="0" dirty="0">
                <a:solidFill>
                  <a:srgbClr val="273239"/>
                </a:solidFill>
                <a:effectLst/>
                <a:latin typeface="urw-din"/>
              </a:rPr>
              <a:t>Components of E-Mail System :</a:t>
            </a:r>
          </a:p>
          <a:p>
            <a:endParaRPr lang="en-GB" b="1" dirty="0">
              <a:solidFill>
                <a:srgbClr val="273239"/>
              </a:solidFill>
              <a:latin typeface="urw-din"/>
            </a:endParaRPr>
          </a:p>
          <a:p>
            <a:r>
              <a:rPr lang="en-GB" b="0" i="0" dirty="0">
                <a:solidFill>
                  <a:srgbClr val="273239"/>
                </a:solidFill>
                <a:effectLst/>
                <a:latin typeface="urw-din"/>
              </a:rPr>
              <a:t>The basic components of an email system are : </a:t>
            </a:r>
          </a:p>
          <a:p>
            <a:pPr lvl="1"/>
            <a:r>
              <a:rPr lang="en-GB" b="0" i="0" dirty="0">
                <a:solidFill>
                  <a:srgbClr val="273239"/>
                </a:solidFill>
                <a:effectLst/>
                <a:latin typeface="urw-din"/>
              </a:rPr>
              <a:t>User Agent (UA)</a:t>
            </a:r>
          </a:p>
          <a:p>
            <a:pPr lvl="1"/>
            <a:r>
              <a:rPr lang="en-GB" b="0" i="0" dirty="0">
                <a:solidFill>
                  <a:srgbClr val="273239"/>
                </a:solidFill>
                <a:effectLst/>
                <a:latin typeface="urw-din"/>
              </a:rPr>
              <a:t> Message Transfer Agent (MTA)</a:t>
            </a:r>
          </a:p>
          <a:p>
            <a:pPr lvl="1"/>
            <a:r>
              <a:rPr lang="en-GB" b="0" i="0" dirty="0">
                <a:solidFill>
                  <a:srgbClr val="273239"/>
                </a:solidFill>
                <a:effectLst/>
                <a:latin typeface="urw-din"/>
              </a:rPr>
              <a:t> Mail Box</a:t>
            </a:r>
          </a:p>
          <a:p>
            <a:pPr lvl="1"/>
            <a:r>
              <a:rPr lang="en-GB" b="0" i="0" dirty="0">
                <a:solidFill>
                  <a:srgbClr val="273239"/>
                </a:solidFill>
                <a:effectLst/>
                <a:latin typeface="urw-din"/>
              </a:rPr>
              <a:t>Spool file.</a:t>
            </a:r>
            <a:endParaRPr lang="en-GB" b="1" i="0" dirty="0">
              <a:solidFill>
                <a:srgbClr val="273239"/>
              </a:solidFill>
              <a:effectLst/>
              <a:latin typeface="urw-din"/>
            </a:endParaRPr>
          </a:p>
          <a:p>
            <a:endParaRPr lang="en-GB" dirty="0"/>
          </a:p>
        </p:txBody>
      </p:sp>
    </p:spTree>
    <p:extLst>
      <p:ext uri="{BB962C8B-B14F-4D97-AF65-F5344CB8AC3E}">
        <p14:creationId xmlns:p14="http://schemas.microsoft.com/office/powerpoint/2010/main" val="265770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A4CA81-D0DA-8022-9152-F3CE92950C41}"/>
              </a:ext>
            </a:extLst>
          </p:cNvPr>
          <p:cNvPicPr>
            <a:picLocks noGrp="1" noChangeAspect="1"/>
          </p:cNvPicPr>
          <p:nvPr>
            <p:ph idx="1"/>
          </p:nvPr>
        </p:nvPicPr>
        <p:blipFill>
          <a:blip r:embed="rId2"/>
          <a:stretch>
            <a:fillRect/>
          </a:stretch>
        </p:blipFill>
        <p:spPr>
          <a:xfrm>
            <a:off x="2045184" y="1319249"/>
            <a:ext cx="9039297" cy="4592601"/>
          </a:xfrm>
        </p:spPr>
      </p:pic>
    </p:spTree>
    <p:extLst>
      <p:ext uri="{BB962C8B-B14F-4D97-AF65-F5344CB8AC3E}">
        <p14:creationId xmlns:p14="http://schemas.microsoft.com/office/powerpoint/2010/main" val="3934176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A48068-4632-BB61-606B-CB8A175AE7BD}"/>
              </a:ext>
            </a:extLst>
          </p:cNvPr>
          <p:cNvPicPr>
            <a:picLocks noGrp="1" noChangeAspect="1"/>
          </p:cNvPicPr>
          <p:nvPr>
            <p:ph idx="1"/>
          </p:nvPr>
        </p:nvPicPr>
        <p:blipFill>
          <a:blip r:embed="rId2"/>
          <a:stretch>
            <a:fillRect/>
          </a:stretch>
        </p:blipFill>
        <p:spPr>
          <a:xfrm>
            <a:off x="2240629" y="788757"/>
            <a:ext cx="8333935" cy="5123093"/>
          </a:xfrm>
        </p:spPr>
      </p:pic>
    </p:spTree>
    <p:extLst>
      <p:ext uri="{BB962C8B-B14F-4D97-AF65-F5344CB8AC3E}">
        <p14:creationId xmlns:p14="http://schemas.microsoft.com/office/powerpoint/2010/main" val="342235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83CC32-1A95-6A59-3BE0-F7ED31EEEFFB}"/>
              </a:ext>
            </a:extLst>
          </p:cNvPr>
          <p:cNvPicPr>
            <a:picLocks noGrp="1" noChangeAspect="1"/>
          </p:cNvPicPr>
          <p:nvPr>
            <p:ph idx="1"/>
          </p:nvPr>
        </p:nvPicPr>
        <p:blipFill>
          <a:blip r:embed="rId2"/>
          <a:stretch>
            <a:fillRect/>
          </a:stretch>
        </p:blipFill>
        <p:spPr>
          <a:xfrm>
            <a:off x="2310431" y="935340"/>
            <a:ext cx="7922453" cy="4976510"/>
          </a:xfrm>
        </p:spPr>
      </p:pic>
    </p:spTree>
    <p:extLst>
      <p:ext uri="{BB962C8B-B14F-4D97-AF65-F5344CB8AC3E}">
        <p14:creationId xmlns:p14="http://schemas.microsoft.com/office/powerpoint/2010/main" val="1010252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A851A0-0636-CF5E-1247-AFDB56D505D2}"/>
              </a:ext>
            </a:extLst>
          </p:cNvPr>
          <p:cNvPicPr>
            <a:picLocks noGrp="1" noChangeAspect="1"/>
          </p:cNvPicPr>
          <p:nvPr>
            <p:ph idx="1"/>
          </p:nvPr>
        </p:nvPicPr>
        <p:blipFill>
          <a:blip r:embed="rId2"/>
          <a:stretch>
            <a:fillRect/>
          </a:stretch>
        </p:blipFill>
        <p:spPr>
          <a:xfrm>
            <a:off x="2387212" y="746876"/>
            <a:ext cx="7867231" cy="5164974"/>
          </a:xfrm>
        </p:spPr>
      </p:pic>
    </p:spTree>
    <p:extLst>
      <p:ext uri="{BB962C8B-B14F-4D97-AF65-F5344CB8AC3E}">
        <p14:creationId xmlns:p14="http://schemas.microsoft.com/office/powerpoint/2010/main" val="419660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1C0B65-2B88-6449-924D-5AD529E3090B}"/>
              </a:ext>
            </a:extLst>
          </p:cNvPr>
          <p:cNvPicPr>
            <a:picLocks noGrp="1" noChangeAspect="1"/>
          </p:cNvPicPr>
          <p:nvPr>
            <p:ph idx="1"/>
          </p:nvPr>
        </p:nvPicPr>
        <p:blipFill>
          <a:blip r:embed="rId2"/>
          <a:stretch>
            <a:fillRect/>
          </a:stretch>
        </p:blipFill>
        <p:spPr>
          <a:xfrm>
            <a:off x="1753571" y="1060983"/>
            <a:ext cx="4402270" cy="5221154"/>
          </a:xfrm>
        </p:spPr>
      </p:pic>
      <p:pic>
        <p:nvPicPr>
          <p:cNvPr id="7" name="Picture 6">
            <a:extLst>
              <a:ext uri="{FF2B5EF4-FFF2-40B4-BE49-F238E27FC236}">
                <a16:creationId xmlns:a16="http://schemas.microsoft.com/office/drawing/2014/main" id="{FFF718B1-DDBA-C743-B2C7-40394C3B5F6C}"/>
              </a:ext>
            </a:extLst>
          </p:cNvPr>
          <p:cNvPicPr>
            <a:picLocks noChangeAspect="1"/>
          </p:cNvPicPr>
          <p:nvPr/>
        </p:nvPicPr>
        <p:blipFill>
          <a:blip r:embed="rId3"/>
          <a:stretch>
            <a:fillRect/>
          </a:stretch>
        </p:blipFill>
        <p:spPr>
          <a:xfrm>
            <a:off x="6434292" y="1060983"/>
            <a:ext cx="4586450" cy="5402640"/>
          </a:xfrm>
          <a:prstGeom prst="rect">
            <a:avLst/>
          </a:prstGeom>
        </p:spPr>
      </p:pic>
    </p:spTree>
    <p:extLst>
      <p:ext uri="{BB962C8B-B14F-4D97-AF65-F5344CB8AC3E}">
        <p14:creationId xmlns:p14="http://schemas.microsoft.com/office/powerpoint/2010/main" val="141300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522A87-0E23-3856-465F-6FA29AF27BEF}"/>
              </a:ext>
            </a:extLst>
          </p:cNvPr>
          <p:cNvPicPr>
            <a:picLocks noGrp="1" noChangeAspect="1"/>
          </p:cNvPicPr>
          <p:nvPr>
            <p:ph idx="1"/>
          </p:nvPr>
        </p:nvPicPr>
        <p:blipFill>
          <a:blip r:embed="rId2"/>
          <a:stretch>
            <a:fillRect/>
          </a:stretch>
        </p:blipFill>
        <p:spPr>
          <a:xfrm>
            <a:off x="1856721" y="691035"/>
            <a:ext cx="8464819" cy="5220815"/>
          </a:xfrm>
        </p:spPr>
      </p:pic>
    </p:spTree>
    <p:extLst>
      <p:ext uri="{BB962C8B-B14F-4D97-AF65-F5344CB8AC3E}">
        <p14:creationId xmlns:p14="http://schemas.microsoft.com/office/powerpoint/2010/main" val="227984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9214EE-72B4-221E-BAFA-77D612C744F5}"/>
              </a:ext>
            </a:extLst>
          </p:cNvPr>
          <p:cNvPicPr>
            <a:picLocks noGrp="1" noChangeAspect="1"/>
          </p:cNvPicPr>
          <p:nvPr>
            <p:ph idx="1"/>
          </p:nvPr>
        </p:nvPicPr>
        <p:blipFill>
          <a:blip r:embed="rId2"/>
          <a:stretch>
            <a:fillRect/>
          </a:stretch>
        </p:blipFill>
        <p:spPr>
          <a:xfrm>
            <a:off x="1556574" y="970241"/>
            <a:ext cx="9357182" cy="4941609"/>
          </a:xfrm>
        </p:spPr>
      </p:pic>
    </p:spTree>
    <p:extLst>
      <p:ext uri="{BB962C8B-B14F-4D97-AF65-F5344CB8AC3E}">
        <p14:creationId xmlns:p14="http://schemas.microsoft.com/office/powerpoint/2010/main" val="163947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E12C10-D855-97E1-0A16-3BDDA77BDDB7}"/>
              </a:ext>
            </a:extLst>
          </p:cNvPr>
          <p:cNvPicPr>
            <a:picLocks noGrp="1" noChangeAspect="1"/>
          </p:cNvPicPr>
          <p:nvPr>
            <p:ph idx="1"/>
          </p:nvPr>
        </p:nvPicPr>
        <p:blipFill>
          <a:blip r:embed="rId2"/>
          <a:stretch>
            <a:fillRect/>
          </a:stretch>
        </p:blipFill>
        <p:spPr>
          <a:xfrm>
            <a:off x="2080085" y="732916"/>
            <a:ext cx="7793044" cy="5178934"/>
          </a:xfrm>
        </p:spPr>
      </p:pic>
    </p:spTree>
    <p:extLst>
      <p:ext uri="{BB962C8B-B14F-4D97-AF65-F5344CB8AC3E}">
        <p14:creationId xmlns:p14="http://schemas.microsoft.com/office/powerpoint/2010/main" val="176145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8E8324-D66A-4CA3-8D89-6E869055B084}"/>
              </a:ext>
            </a:extLst>
          </p:cNvPr>
          <p:cNvSpPr>
            <a:spLocks noGrp="1"/>
          </p:cNvSpPr>
          <p:nvPr>
            <p:ph idx="1"/>
          </p:nvPr>
        </p:nvSpPr>
        <p:spPr>
          <a:xfrm>
            <a:off x="1451872" y="2133600"/>
            <a:ext cx="10052740" cy="3777622"/>
          </a:xfrm>
        </p:spPr>
        <p:txBody>
          <a:bodyPr/>
          <a:lstStyle/>
          <a:p>
            <a:r>
              <a:rPr lang="en-GB" b="0" i="0" dirty="0">
                <a:solidFill>
                  <a:srgbClr val="273239"/>
                </a:solidFill>
                <a:effectLst/>
                <a:latin typeface="urw-din"/>
              </a:rPr>
              <a:t>The Application Layer is topmost layer in the Open System Interconnection (OSI) model.</a:t>
            </a:r>
          </a:p>
          <a:p>
            <a:r>
              <a:rPr lang="en-GB" b="0" i="0" dirty="0">
                <a:solidFill>
                  <a:srgbClr val="273239"/>
                </a:solidFill>
                <a:effectLst/>
                <a:latin typeface="urw-din"/>
              </a:rPr>
              <a:t> This layer also makes a request to its bottom layer, which is presentation layer for receiving various types of information from it. </a:t>
            </a:r>
          </a:p>
          <a:p>
            <a:r>
              <a:rPr lang="en-GB" b="0" i="0" dirty="0">
                <a:solidFill>
                  <a:srgbClr val="273239"/>
                </a:solidFill>
                <a:effectLst/>
                <a:latin typeface="urw-din"/>
              </a:rPr>
              <a:t>The Application Layer interface directly interacts with application and provides common web application services. </a:t>
            </a:r>
          </a:p>
          <a:p>
            <a:r>
              <a:rPr lang="en-GB" b="0" i="0" dirty="0">
                <a:solidFill>
                  <a:srgbClr val="273239"/>
                </a:solidFill>
                <a:effectLst/>
                <a:latin typeface="urw-din"/>
              </a:rPr>
              <a:t>This layer is basically highest level of open system, which provides services directly for application process.</a:t>
            </a:r>
            <a:endParaRPr lang="en-GB" dirty="0"/>
          </a:p>
        </p:txBody>
      </p:sp>
    </p:spTree>
    <p:extLst>
      <p:ext uri="{BB962C8B-B14F-4D97-AF65-F5344CB8AC3E}">
        <p14:creationId xmlns:p14="http://schemas.microsoft.com/office/powerpoint/2010/main" val="3448687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12FCF7-39FE-3FA7-3520-2283D77B4EDF}"/>
              </a:ext>
            </a:extLst>
          </p:cNvPr>
          <p:cNvPicPr>
            <a:picLocks noGrp="1" noChangeAspect="1"/>
          </p:cNvPicPr>
          <p:nvPr>
            <p:ph idx="1"/>
          </p:nvPr>
        </p:nvPicPr>
        <p:blipFill>
          <a:blip r:embed="rId2"/>
          <a:stretch>
            <a:fillRect/>
          </a:stretch>
        </p:blipFill>
        <p:spPr>
          <a:xfrm>
            <a:off x="1954444" y="467670"/>
            <a:ext cx="8553550" cy="5444180"/>
          </a:xfrm>
        </p:spPr>
      </p:pic>
    </p:spTree>
    <p:extLst>
      <p:ext uri="{BB962C8B-B14F-4D97-AF65-F5344CB8AC3E}">
        <p14:creationId xmlns:p14="http://schemas.microsoft.com/office/powerpoint/2010/main" val="58879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863436-1235-F17A-B42A-F5407868AC8F}"/>
              </a:ext>
            </a:extLst>
          </p:cNvPr>
          <p:cNvPicPr>
            <a:picLocks noGrp="1" noChangeAspect="1"/>
          </p:cNvPicPr>
          <p:nvPr>
            <p:ph idx="1"/>
          </p:nvPr>
        </p:nvPicPr>
        <p:blipFill>
          <a:blip r:embed="rId2"/>
          <a:stretch>
            <a:fillRect/>
          </a:stretch>
        </p:blipFill>
        <p:spPr>
          <a:xfrm>
            <a:off x="1800879" y="1158705"/>
            <a:ext cx="9538949" cy="4753145"/>
          </a:xfrm>
        </p:spPr>
      </p:pic>
    </p:spTree>
    <p:extLst>
      <p:ext uri="{BB962C8B-B14F-4D97-AF65-F5344CB8AC3E}">
        <p14:creationId xmlns:p14="http://schemas.microsoft.com/office/powerpoint/2010/main" val="2917460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8CF959-C947-2D76-2518-20D146E7E694}"/>
              </a:ext>
            </a:extLst>
          </p:cNvPr>
          <p:cNvPicPr>
            <a:picLocks noGrp="1" noChangeAspect="1"/>
          </p:cNvPicPr>
          <p:nvPr>
            <p:ph idx="1"/>
          </p:nvPr>
        </p:nvPicPr>
        <p:blipFill>
          <a:blip r:embed="rId2"/>
          <a:stretch>
            <a:fillRect/>
          </a:stretch>
        </p:blipFill>
        <p:spPr>
          <a:xfrm>
            <a:off x="2589213" y="2331339"/>
            <a:ext cx="8915400" cy="3382771"/>
          </a:xfrm>
        </p:spPr>
      </p:pic>
    </p:spTree>
    <p:extLst>
      <p:ext uri="{BB962C8B-B14F-4D97-AF65-F5344CB8AC3E}">
        <p14:creationId xmlns:p14="http://schemas.microsoft.com/office/powerpoint/2010/main" val="2694012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34BA-35C3-40B0-AE2B-6B96D6A92D6E}"/>
              </a:ext>
            </a:extLst>
          </p:cNvPr>
          <p:cNvSpPr>
            <a:spLocks noGrp="1"/>
          </p:cNvSpPr>
          <p:nvPr>
            <p:ph type="title"/>
          </p:nvPr>
        </p:nvSpPr>
        <p:spPr>
          <a:xfrm>
            <a:off x="2045186" y="624110"/>
            <a:ext cx="7761930" cy="1280890"/>
          </a:xfrm>
        </p:spPr>
        <p:txBody>
          <a:bodyPr/>
          <a:lstStyle/>
          <a:p>
            <a:pPr algn="ctr"/>
            <a:r>
              <a:rPr lang="en-GB" dirty="0"/>
              <a:t>DNS</a:t>
            </a:r>
          </a:p>
        </p:txBody>
      </p:sp>
      <p:pic>
        <p:nvPicPr>
          <p:cNvPr id="5" name="Content Placeholder 4">
            <a:extLst>
              <a:ext uri="{FF2B5EF4-FFF2-40B4-BE49-F238E27FC236}">
                <a16:creationId xmlns:a16="http://schemas.microsoft.com/office/drawing/2014/main" id="{F39BA65B-DD8A-4B2F-9339-750EBA6B2146}"/>
              </a:ext>
            </a:extLst>
          </p:cNvPr>
          <p:cNvPicPr>
            <a:picLocks noGrp="1" noChangeAspect="1"/>
          </p:cNvPicPr>
          <p:nvPr>
            <p:ph idx="1"/>
          </p:nvPr>
        </p:nvPicPr>
        <p:blipFill>
          <a:blip r:embed="rId2"/>
          <a:stretch>
            <a:fillRect/>
          </a:stretch>
        </p:blipFill>
        <p:spPr>
          <a:xfrm>
            <a:off x="2045186" y="2133600"/>
            <a:ext cx="7284310" cy="3778250"/>
          </a:xfrm>
        </p:spPr>
      </p:pic>
    </p:spTree>
    <p:extLst>
      <p:ext uri="{BB962C8B-B14F-4D97-AF65-F5344CB8AC3E}">
        <p14:creationId xmlns:p14="http://schemas.microsoft.com/office/powerpoint/2010/main" val="1428633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7A7043-3EB1-412B-81A5-21E89A5869EE}"/>
              </a:ext>
            </a:extLst>
          </p:cNvPr>
          <p:cNvPicPr>
            <a:picLocks noGrp="1" noChangeAspect="1"/>
          </p:cNvPicPr>
          <p:nvPr>
            <p:ph idx="1"/>
          </p:nvPr>
        </p:nvPicPr>
        <p:blipFill>
          <a:blip r:embed="rId2"/>
          <a:stretch>
            <a:fillRect/>
          </a:stretch>
        </p:blipFill>
        <p:spPr>
          <a:xfrm>
            <a:off x="2108006" y="2133600"/>
            <a:ext cx="8399783" cy="3778250"/>
          </a:xfrm>
        </p:spPr>
      </p:pic>
    </p:spTree>
    <p:extLst>
      <p:ext uri="{BB962C8B-B14F-4D97-AF65-F5344CB8AC3E}">
        <p14:creationId xmlns:p14="http://schemas.microsoft.com/office/powerpoint/2010/main" val="978204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4F96-42FD-4D39-BAA0-D6970A087B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A70A9B-84AF-4B82-BA23-77E38E8DD45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0590F01-AA68-44FA-9948-7C2F156BAFA5}"/>
              </a:ext>
            </a:extLst>
          </p:cNvPr>
          <p:cNvPicPr>
            <a:picLocks noChangeAspect="1"/>
          </p:cNvPicPr>
          <p:nvPr/>
        </p:nvPicPr>
        <p:blipFill>
          <a:blip r:embed="rId2"/>
          <a:stretch>
            <a:fillRect/>
          </a:stretch>
        </p:blipFill>
        <p:spPr>
          <a:xfrm>
            <a:off x="1406284" y="742812"/>
            <a:ext cx="9379432" cy="5372376"/>
          </a:xfrm>
          <a:prstGeom prst="rect">
            <a:avLst/>
          </a:prstGeom>
        </p:spPr>
      </p:pic>
    </p:spTree>
    <p:extLst>
      <p:ext uri="{BB962C8B-B14F-4D97-AF65-F5344CB8AC3E}">
        <p14:creationId xmlns:p14="http://schemas.microsoft.com/office/powerpoint/2010/main" val="2494591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E61B78-73C4-4FDC-9425-FD54AC4E24BF}"/>
              </a:ext>
            </a:extLst>
          </p:cNvPr>
          <p:cNvPicPr>
            <a:picLocks noGrp="1" noChangeAspect="1"/>
          </p:cNvPicPr>
          <p:nvPr>
            <p:ph idx="1"/>
          </p:nvPr>
        </p:nvPicPr>
        <p:blipFill>
          <a:blip r:embed="rId2"/>
          <a:stretch>
            <a:fillRect/>
          </a:stretch>
        </p:blipFill>
        <p:spPr>
          <a:xfrm>
            <a:off x="2108006" y="1054003"/>
            <a:ext cx="8320870" cy="4857847"/>
          </a:xfrm>
        </p:spPr>
      </p:pic>
    </p:spTree>
    <p:extLst>
      <p:ext uri="{BB962C8B-B14F-4D97-AF65-F5344CB8AC3E}">
        <p14:creationId xmlns:p14="http://schemas.microsoft.com/office/powerpoint/2010/main" val="1547732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F60C98-8F7B-442F-886C-9A058DC7D5DF}"/>
              </a:ext>
            </a:extLst>
          </p:cNvPr>
          <p:cNvPicPr>
            <a:picLocks noGrp="1" noChangeAspect="1"/>
          </p:cNvPicPr>
          <p:nvPr>
            <p:ph idx="1"/>
          </p:nvPr>
        </p:nvPicPr>
        <p:blipFill>
          <a:blip r:embed="rId2"/>
          <a:stretch>
            <a:fillRect/>
          </a:stretch>
        </p:blipFill>
        <p:spPr>
          <a:xfrm>
            <a:off x="1989344" y="1549594"/>
            <a:ext cx="8204447" cy="4362256"/>
          </a:xfrm>
        </p:spPr>
      </p:pic>
    </p:spTree>
    <p:extLst>
      <p:ext uri="{BB962C8B-B14F-4D97-AF65-F5344CB8AC3E}">
        <p14:creationId xmlns:p14="http://schemas.microsoft.com/office/powerpoint/2010/main" val="267333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C67C7-7A16-4583-A6C4-458CCBBD6A38}"/>
              </a:ext>
            </a:extLst>
          </p:cNvPr>
          <p:cNvPicPr>
            <a:picLocks noChangeAspect="1"/>
          </p:cNvPicPr>
          <p:nvPr/>
        </p:nvPicPr>
        <p:blipFill>
          <a:blip r:embed="rId2"/>
          <a:stretch>
            <a:fillRect/>
          </a:stretch>
        </p:blipFill>
        <p:spPr>
          <a:xfrm>
            <a:off x="2654123" y="801854"/>
            <a:ext cx="6883754" cy="5296172"/>
          </a:xfrm>
          <a:prstGeom prst="rect">
            <a:avLst/>
          </a:prstGeom>
        </p:spPr>
      </p:pic>
    </p:spTree>
    <p:extLst>
      <p:ext uri="{BB962C8B-B14F-4D97-AF65-F5344CB8AC3E}">
        <p14:creationId xmlns:p14="http://schemas.microsoft.com/office/powerpoint/2010/main" val="172371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C20B13-4B8C-412C-B714-D9222D89B5EA}"/>
              </a:ext>
            </a:extLst>
          </p:cNvPr>
          <p:cNvPicPr>
            <a:picLocks noGrp="1" noChangeAspect="1"/>
          </p:cNvPicPr>
          <p:nvPr>
            <p:ph idx="1"/>
          </p:nvPr>
        </p:nvPicPr>
        <p:blipFill>
          <a:blip r:embed="rId2"/>
          <a:stretch>
            <a:fillRect/>
          </a:stretch>
        </p:blipFill>
        <p:spPr>
          <a:xfrm>
            <a:off x="2463994" y="1277368"/>
            <a:ext cx="6711288" cy="4634482"/>
          </a:xfrm>
        </p:spPr>
      </p:pic>
    </p:spTree>
    <p:extLst>
      <p:ext uri="{BB962C8B-B14F-4D97-AF65-F5344CB8AC3E}">
        <p14:creationId xmlns:p14="http://schemas.microsoft.com/office/powerpoint/2010/main" val="188589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CCACC7-D22C-4BE0-AB00-858EF5C4BA13}"/>
              </a:ext>
            </a:extLst>
          </p:cNvPr>
          <p:cNvPicPr>
            <a:picLocks noGrp="1" noChangeAspect="1"/>
          </p:cNvPicPr>
          <p:nvPr>
            <p:ph idx="1"/>
          </p:nvPr>
        </p:nvPicPr>
        <p:blipFill>
          <a:blip r:embed="rId2"/>
          <a:stretch>
            <a:fillRect/>
          </a:stretch>
        </p:blipFill>
        <p:spPr>
          <a:xfrm>
            <a:off x="1319249" y="1514693"/>
            <a:ext cx="9156840" cy="4301999"/>
          </a:xfrm>
        </p:spPr>
      </p:pic>
    </p:spTree>
    <p:extLst>
      <p:ext uri="{BB962C8B-B14F-4D97-AF65-F5344CB8AC3E}">
        <p14:creationId xmlns:p14="http://schemas.microsoft.com/office/powerpoint/2010/main" val="21532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117E-4784-453D-866B-9D01914F5C16}"/>
              </a:ext>
            </a:extLst>
          </p:cNvPr>
          <p:cNvSpPr>
            <a:spLocks noGrp="1"/>
          </p:cNvSpPr>
          <p:nvPr>
            <p:ph type="title"/>
          </p:nvPr>
        </p:nvSpPr>
        <p:spPr>
          <a:xfrm>
            <a:off x="1717119" y="624110"/>
            <a:ext cx="9787494" cy="1280890"/>
          </a:xfrm>
        </p:spPr>
        <p:txBody>
          <a:bodyPr/>
          <a:lstStyle/>
          <a:p>
            <a:r>
              <a:rPr lang="en-GB" dirty="0"/>
              <a:t>                                SNMP</a:t>
            </a:r>
          </a:p>
        </p:txBody>
      </p:sp>
      <p:sp>
        <p:nvSpPr>
          <p:cNvPr id="3" name="Content Placeholder 2">
            <a:extLst>
              <a:ext uri="{FF2B5EF4-FFF2-40B4-BE49-F238E27FC236}">
                <a16:creationId xmlns:a16="http://schemas.microsoft.com/office/drawing/2014/main" id="{1478691C-0CBA-4647-B677-59EF8239BA5C}"/>
              </a:ext>
            </a:extLst>
          </p:cNvPr>
          <p:cNvSpPr>
            <a:spLocks noGrp="1"/>
          </p:cNvSpPr>
          <p:nvPr>
            <p:ph idx="1"/>
          </p:nvPr>
        </p:nvSpPr>
        <p:spPr>
          <a:xfrm>
            <a:off x="1319249" y="2140581"/>
            <a:ext cx="9927097" cy="3777622"/>
          </a:xfrm>
        </p:spPr>
        <p:txBody>
          <a:bodyPr>
            <a:normAutofit fontScale="92500" lnSpcReduction="10000"/>
          </a:bodyPr>
          <a:lstStyle/>
          <a:p>
            <a:r>
              <a:rPr lang="en-GB" b="1" i="0" dirty="0">
                <a:solidFill>
                  <a:srgbClr val="273239"/>
                </a:solidFill>
                <a:effectLst/>
                <a:latin typeface="urw-din"/>
              </a:rPr>
              <a:t>Simple Network Management Protocol (SNMP) –</a:t>
            </a:r>
            <a:r>
              <a:rPr lang="en-GB" b="0" i="0" dirty="0">
                <a:solidFill>
                  <a:srgbClr val="273239"/>
                </a:solidFill>
                <a:effectLst/>
                <a:latin typeface="urw-din"/>
              </a:rPr>
              <a:t> </a:t>
            </a:r>
            <a:br>
              <a:rPr lang="en-GB" dirty="0"/>
            </a:br>
            <a:r>
              <a:rPr lang="en-GB" b="0" i="0" dirty="0">
                <a:solidFill>
                  <a:srgbClr val="273239"/>
                </a:solidFill>
                <a:effectLst/>
                <a:latin typeface="urw-din"/>
              </a:rPr>
              <a:t>SNMP is an application layer protocol that uses UDP port number 161/162.SNMP is used to monitor the network, detect network faults, and sometimes even used to configure remote devices. </a:t>
            </a:r>
          </a:p>
          <a:p>
            <a:pPr algn="l" fontAlgn="base"/>
            <a:r>
              <a:rPr lang="en-GB" b="1" i="0" dirty="0">
                <a:solidFill>
                  <a:srgbClr val="273239"/>
                </a:solidFill>
                <a:effectLst/>
                <a:latin typeface="urw-din"/>
              </a:rPr>
              <a:t>SNMP components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There are 3 components of SNMP: </a:t>
            </a:r>
            <a:br>
              <a:rPr lang="en-GB" b="0" i="0" dirty="0">
                <a:solidFill>
                  <a:srgbClr val="273239"/>
                </a:solidFill>
                <a:effectLst/>
                <a:latin typeface="urw-din"/>
              </a:rPr>
            </a:br>
            <a:r>
              <a:rPr lang="en-GB" b="0" i="0" dirty="0">
                <a:solidFill>
                  <a:srgbClr val="273239"/>
                </a:solidFill>
                <a:effectLst/>
                <a:latin typeface="urw-din"/>
              </a:rPr>
              <a:t> </a:t>
            </a:r>
          </a:p>
          <a:p>
            <a:pPr algn="l" fontAlgn="base">
              <a:buFont typeface="+mj-lt"/>
              <a:buAutoNum type="arabicPeriod"/>
            </a:pPr>
            <a:r>
              <a:rPr lang="en-GB" b="1" i="0" dirty="0">
                <a:solidFill>
                  <a:srgbClr val="273239"/>
                </a:solidFill>
                <a:effectLst/>
                <a:latin typeface="urw-din"/>
              </a:rPr>
              <a:t>SNMP Manager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It is a centralized system used to monitor network. It is also known as Network Management Station (NMS) </a:t>
            </a:r>
            <a:br>
              <a:rPr lang="en-GB" b="0" i="0" dirty="0">
                <a:solidFill>
                  <a:srgbClr val="273239"/>
                </a:solidFill>
                <a:effectLst/>
                <a:latin typeface="urw-din"/>
              </a:rPr>
            </a:br>
            <a:r>
              <a:rPr lang="en-GB" b="0" i="0" dirty="0">
                <a:solidFill>
                  <a:srgbClr val="273239"/>
                </a:solidFill>
                <a:effectLst/>
                <a:latin typeface="urw-din"/>
              </a:rPr>
              <a:t> </a:t>
            </a:r>
          </a:p>
          <a:p>
            <a:pPr algn="l" fontAlgn="base">
              <a:buFont typeface="+mj-lt"/>
              <a:buAutoNum type="arabicPeriod"/>
            </a:pPr>
            <a:r>
              <a:rPr lang="en-GB" b="1" i="0" dirty="0">
                <a:solidFill>
                  <a:srgbClr val="273239"/>
                </a:solidFill>
                <a:effectLst/>
                <a:latin typeface="urw-din"/>
              </a:rPr>
              <a:t>SNMP agent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It is a software management software module installed on a managed device. Managed devices can be network devices like PC, routers, switches, servers, etc. </a:t>
            </a:r>
            <a:br>
              <a:rPr lang="en-GB" b="0" i="0" dirty="0">
                <a:solidFill>
                  <a:srgbClr val="273239"/>
                </a:solidFill>
                <a:effectLst/>
                <a:latin typeface="urw-din"/>
              </a:rPr>
            </a:br>
            <a:r>
              <a:rPr lang="en-GB" b="0" i="0" dirty="0">
                <a:solidFill>
                  <a:srgbClr val="273239"/>
                </a:solidFill>
                <a:effectLst/>
                <a:latin typeface="urw-din"/>
              </a:rPr>
              <a:t> </a:t>
            </a:r>
          </a:p>
          <a:p>
            <a:endParaRPr lang="en-GB" dirty="0"/>
          </a:p>
        </p:txBody>
      </p:sp>
    </p:spTree>
    <p:extLst>
      <p:ext uri="{BB962C8B-B14F-4D97-AF65-F5344CB8AC3E}">
        <p14:creationId xmlns:p14="http://schemas.microsoft.com/office/powerpoint/2010/main" val="1798839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F9519-16A8-410E-B144-75470E156D58}"/>
              </a:ext>
            </a:extLst>
          </p:cNvPr>
          <p:cNvSpPr>
            <a:spLocks noGrp="1"/>
          </p:cNvSpPr>
          <p:nvPr>
            <p:ph idx="1"/>
          </p:nvPr>
        </p:nvSpPr>
        <p:spPr>
          <a:xfrm>
            <a:off x="1549594" y="2133600"/>
            <a:ext cx="9955018" cy="3777622"/>
          </a:xfrm>
        </p:spPr>
        <p:txBody>
          <a:bodyPr/>
          <a:lstStyle/>
          <a:p>
            <a:r>
              <a:rPr lang="en-GB" b="1" i="0" dirty="0">
                <a:solidFill>
                  <a:srgbClr val="273239"/>
                </a:solidFill>
                <a:effectLst/>
                <a:latin typeface="urw-din"/>
              </a:rPr>
              <a:t>Management Information Base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MIB consists of information of resources that are to be managed. </a:t>
            </a:r>
            <a:endParaRPr lang="en-GB" dirty="0"/>
          </a:p>
        </p:txBody>
      </p:sp>
    </p:spTree>
    <p:extLst>
      <p:ext uri="{BB962C8B-B14F-4D97-AF65-F5344CB8AC3E}">
        <p14:creationId xmlns:p14="http://schemas.microsoft.com/office/powerpoint/2010/main" val="288473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8B73A8-23F4-4454-B1DC-2FE4AD0DBCB1}"/>
              </a:ext>
            </a:extLst>
          </p:cNvPr>
          <p:cNvSpPr>
            <a:spLocks noGrp="1"/>
          </p:cNvSpPr>
          <p:nvPr>
            <p:ph idx="1"/>
          </p:nvPr>
        </p:nvSpPr>
        <p:spPr>
          <a:xfrm>
            <a:off x="1598613" y="2133600"/>
            <a:ext cx="9906000" cy="3778250"/>
          </a:xfrm>
        </p:spPr>
        <p:txBody>
          <a:bodyPr>
            <a:normAutofit lnSpcReduction="10000"/>
          </a:bodyPr>
          <a:lstStyle/>
          <a:p>
            <a:pPr algn="l" fontAlgn="base"/>
            <a:r>
              <a:rPr lang="en-GB" b="1" i="0" dirty="0">
                <a:solidFill>
                  <a:srgbClr val="273239"/>
                </a:solidFill>
                <a:effectLst/>
                <a:latin typeface="urw-din"/>
              </a:rPr>
              <a:t>SNMP messages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Different variables are: </a:t>
            </a:r>
            <a:br>
              <a:rPr lang="en-GB" b="0" i="0" dirty="0">
                <a:solidFill>
                  <a:srgbClr val="273239"/>
                </a:solidFill>
                <a:effectLst/>
                <a:latin typeface="urw-din"/>
              </a:rPr>
            </a:br>
            <a:r>
              <a:rPr lang="en-GB" b="0" i="0" dirty="0">
                <a:solidFill>
                  <a:srgbClr val="273239"/>
                </a:solidFill>
                <a:effectLst/>
                <a:latin typeface="urw-din"/>
              </a:rPr>
              <a:t> </a:t>
            </a:r>
          </a:p>
          <a:p>
            <a:pPr algn="l" fontAlgn="base">
              <a:buFont typeface="+mj-lt"/>
              <a:buAutoNum type="arabicPeriod"/>
            </a:pPr>
            <a:r>
              <a:rPr lang="en-GB" b="1" i="0" dirty="0" err="1">
                <a:solidFill>
                  <a:srgbClr val="273239"/>
                </a:solidFill>
                <a:effectLst/>
                <a:latin typeface="urw-din"/>
              </a:rPr>
              <a:t>GetRequest</a:t>
            </a:r>
            <a:r>
              <a:rPr lang="en-GB" b="1" i="0" dirty="0">
                <a:solidFill>
                  <a:srgbClr val="273239"/>
                </a:solidFill>
                <a:effectLst/>
                <a:latin typeface="urw-din"/>
              </a:rPr>
              <a: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SNMP manager sends this message to request data from the SNMP agent. It is simply used to retrieve data from SNMP agents. In response to this, the SNMP agent responds with the requested value through a response message. </a:t>
            </a:r>
            <a:br>
              <a:rPr lang="en-GB" b="0" i="0" dirty="0">
                <a:solidFill>
                  <a:srgbClr val="273239"/>
                </a:solidFill>
                <a:effectLst/>
                <a:latin typeface="urw-din"/>
              </a:rPr>
            </a:br>
            <a:r>
              <a:rPr lang="en-GB" b="0" i="0" dirty="0">
                <a:solidFill>
                  <a:srgbClr val="273239"/>
                </a:solidFill>
                <a:effectLst/>
                <a:latin typeface="urw-din"/>
              </a:rPr>
              <a:t> </a:t>
            </a:r>
          </a:p>
          <a:p>
            <a:pPr algn="l" fontAlgn="base">
              <a:buFont typeface="+mj-lt"/>
              <a:buAutoNum type="arabicPeriod"/>
            </a:pPr>
            <a:r>
              <a:rPr lang="en-GB" b="1" i="0" dirty="0" err="1">
                <a:solidFill>
                  <a:srgbClr val="273239"/>
                </a:solidFill>
                <a:effectLst/>
                <a:latin typeface="urw-din"/>
              </a:rPr>
              <a:t>GetNextRequest</a:t>
            </a:r>
            <a:r>
              <a:rPr lang="en-GB" b="1" i="0" dirty="0">
                <a:solidFill>
                  <a:srgbClr val="273239"/>
                </a:solidFill>
                <a:effectLst/>
                <a:latin typeface="urw-din"/>
              </a:rPr>
              <a: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This message can be sent to discover what data is available on an SNMP agent. The SNMP manager can request data continuously until no more data is left. In this way, the SNMP manager can take knowledge of all the available data on SNMP agents. </a:t>
            </a:r>
            <a:br>
              <a:rPr lang="en-GB" b="0" i="0" dirty="0">
                <a:solidFill>
                  <a:srgbClr val="273239"/>
                </a:solidFill>
                <a:effectLst/>
                <a:latin typeface="urw-din"/>
              </a:rPr>
            </a:br>
            <a:r>
              <a:rPr lang="en-GB" b="0" i="0" dirty="0">
                <a:solidFill>
                  <a:srgbClr val="273239"/>
                </a:solidFill>
                <a:effectLst/>
                <a:latin typeface="urw-din"/>
              </a:rPr>
              <a:t> </a:t>
            </a:r>
          </a:p>
          <a:p>
            <a:endParaRPr lang="en-GB" dirty="0"/>
          </a:p>
        </p:txBody>
      </p:sp>
    </p:spTree>
    <p:extLst>
      <p:ext uri="{BB962C8B-B14F-4D97-AF65-F5344CB8AC3E}">
        <p14:creationId xmlns:p14="http://schemas.microsoft.com/office/powerpoint/2010/main" val="2866328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AE909-C701-4E93-A18E-ECDE83B69464}"/>
              </a:ext>
            </a:extLst>
          </p:cNvPr>
          <p:cNvSpPr>
            <a:spLocks noGrp="1"/>
          </p:cNvSpPr>
          <p:nvPr>
            <p:ph idx="1"/>
          </p:nvPr>
        </p:nvSpPr>
        <p:spPr>
          <a:xfrm>
            <a:off x="1409991" y="2133600"/>
            <a:ext cx="10094621" cy="3777622"/>
          </a:xfrm>
        </p:spPr>
        <p:txBody>
          <a:bodyPr>
            <a:normAutofit/>
          </a:bodyPr>
          <a:lstStyle/>
          <a:p>
            <a:pPr marL="0" indent="0" algn="l" fontAlgn="base">
              <a:buNone/>
            </a:pPr>
            <a:r>
              <a:rPr lang="en-GB" b="1" i="0" dirty="0">
                <a:solidFill>
                  <a:srgbClr val="273239"/>
                </a:solidFill>
                <a:effectLst/>
                <a:latin typeface="urw-din"/>
              </a:rPr>
              <a:t>3.GetBulkRequest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This message is used to retrieve large data at once by the SNMP manager from the SNMP agent. It is introduced in SNMPv2c. </a:t>
            </a:r>
            <a:br>
              <a:rPr lang="en-GB" b="0" i="0" dirty="0">
                <a:solidFill>
                  <a:srgbClr val="273239"/>
                </a:solidFill>
                <a:effectLst/>
                <a:latin typeface="urw-din"/>
              </a:rPr>
            </a:br>
            <a:r>
              <a:rPr lang="en-GB" b="0" i="0" dirty="0">
                <a:solidFill>
                  <a:srgbClr val="273239"/>
                </a:solidFill>
                <a:effectLst/>
                <a:latin typeface="urw-din"/>
              </a:rPr>
              <a:t> </a:t>
            </a:r>
          </a:p>
          <a:p>
            <a:pPr marL="0" indent="0" algn="l" fontAlgn="base">
              <a:buNone/>
            </a:pPr>
            <a:r>
              <a:rPr lang="en-GB" b="1" i="0" dirty="0">
                <a:solidFill>
                  <a:srgbClr val="273239"/>
                </a:solidFill>
                <a:effectLst/>
                <a:latin typeface="urw-din"/>
              </a:rPr>
              <a:t>4.SetRequest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It is used by the SNMP manager to set the value of an object instance on the SNMP agent. </a:t>
            </a:r>
            <a:br>
              <a:rPr lang="en-GB" b="0" i="0" dirty="0">
                <a:solidFill>
                  <a:srgbClr val="273239"/>
                </a:solidFill>
                <a:effectLst/>
                <a:latin typeface="urw-din"/>
              </a:rPr>
            </a:br>
            <a:r>
              <a:rPr lang="en-GB" b="0" i="0" dirty="0">
                <a:solidFill>
                  <a:srgbClr val="273239"/>
                </a:solidFill>
                <a:effectLst/>
                <a:latin typeface="urw-din"/>
              </a:rPr>
              <a:t> </a:t>
            </a:r>
          </a:p>
          <a:p>
            <a:pPr marL="0" indent="0" algn="l" fontAlgn="base">
              <a:buNone/>
            </a:pPr>
            <a:r>
              <a:rPr lang="en-GB" b="1" i="0" dirty="0">
                <a:solidFill>
                  <a:srgbClr val="273239"/>
                </a:solidFill>
                <a:effectLst/>
                <a:latin typeface="urw-din"/>
              </a:rPr>
              <a:t>5.Response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It is a message sent from the agent upon a request from the manager. When sent in response to Get messages, it will contain the data requested. When sent in response to the Set message, it will contain the newly set value as confirmation that the value has been set. </a:t>
            </a:r>
          </a:p>
          <a:p>
            <a:endParaRPr lang="en-GB" dirty="0"/>
          </a:p>
        </p:txBody>
      </p:sp>
    </p:spTree>
    <p:extLst>
      <p:ext uri="{BB962C8B-B14F-4D97-AF65-F5344CB8AC3E}">
        <p14:creationId xmlns:p14="http://schemas.microsoft.com/office/powerpoint/2010/main" val="2532545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6F1E76-8C63-4819-8F69-D3447C2A1537}"/>
              </a:ext>
            </a:extLst>
          </p:cNvPr>
          <p:cNvSpPr>
            <a:spLocks noGrp="1"/>
          </p:cNvSpPr>
          <p:nvPr>
            <p:ph idx="1"/>
          </p:nvPr>
        </p:nvSpPr>
        <p:spPr>
          <a:xfrm>
            <a:off x="1605435" y="2133600"/>
            <a:ext cx="9899177" cy="3777622"/>
          </a:xfrm>
        </p:spPr>
        <p:txBody>
          <a:bodyPr/>
          <a:lstStyle/>
          <a:p>
            <a:pPr marL="0" indent="0" algn="l" fontAlgn="base">
              <a:buNone/>
            </a:pPr>
            <a:r>
              <a:rPr lang="en-GB" b="1" i="0" dirty="0">
                <a:solidFill>
                  <a:srgbClr val="273239"/>
                </a:solidFill>
                <a:effectLst/>
                <a:latin typeface="urw-din"/>
              </a:rPr>
              <a:t>6.Trap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These are the message sent by the agent without being requested by the manager. It is sent when a fault has occurred. </a:t>
            </a:r>
            <a:br>
              <a:rPr lang="en-GB" b="0" i="0" dirty="0">
                <a:solidFill>
                  <a:srgbClr val="273239"/>
                </a:solidFill>
                <a:effectLst/>
                <a:latin typeface="urw-din"/>
              </a:rPr>
            </a:br>
            <a:r>
              <a:rPr lang="en-GB" b="0" i="0" dirty="0">
                <a:solidFill>
                  <a:srgbClr val="273239"/>
                </a:solidFill>
                <a:effectLst/>
                <a:latin typeface="urw-din"/>
              </a:rPr>
              <a:t> </a:t>
            </a:r>
          </a:p>
          <a:p>
            <a:pPr marL="0" indent="0" algn="l" fontAlgn="base">
              <a:buNone/>
            </a:pPr>
            <a:r>
              <a:rPr lang="en-GB" b="1" i="0" dirty="0">
                <a:solidFill>
                  <a:srgbClr val="273239"/>
                </a:solidFill>
                <a:effectLst/>
                <a:latin typeface="urw-din"/>
              </a:rPr>
              <a:t>7.InformRequest –</a:t>
            </a:r>
            <a:r>
              <a:rPr lang="en-GB" b="0" i="0" dirty="0">
                <a:solidFill>
                  <a:srgbClr val="273239"/>
                </a:solidFill>
                <a:effectLst/>
                <a:latin typeface="urw-din"/>
              </a:rPr>
              <a:t> </a:t>
            </a:r>
            <a:br>
              <a:rPr lang="en-GB" b="0" i="0" dirty="0">
                <a:solidFill>
                  <a:srgbClr val="273239"/>
                </a:solidFill>
                <a:effectLst/>
                <a:latin typeface="urw-din"/>
              </a:rPr>
            </a:br>
            <a:r>
              <a:rPr lang="en-GB" b="0" i="0" dirty="0">
                <a:solidFill>
                  <a:srgbClr val="273239"/>
                </a:solidFill>
                <a:effectLst/>
                <a:latin typeface="urw-din"/>
              </a:rPr>
              <a:t>It was introduced in SNMPv2c, used to identify if the trap message has been received by the manager or not. The agents can be configured to set trap continuously until it receives an Inform message. It is the same as a trap but adds an acknowledgement that the trap doesn’t provide. </a:t>
            </a:r>
          </a:p>
          <a:p>
            <a:endParaRPr lang="en-GB" dirty="0"/>
          </a:p>
        </p:txBody>
      </p:sp>
    </p:spTree>
    <p:extLst>
      <p:ext uri="{BB962C8B-B14F-4D97-AF65-F5344CB8AC3E}">
        <p14:creationId xmlns:p14="http://schemas.microsoft.com/office/powerpoint/2010/main" val="3081062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CF4B-7986-4F67-879B-4B76CD742000}"/>
              </a:ext>
            </a:extLst>
          </p:cNvPr>
          <p:cNvSpPr>
            <a:spLocks noGrp="1"/>
          </p:cNvSpPr>
          <p:nvPr>
            <p:ph type="title"/>
          </p:nvPr>
        </p:nvSpPr>
        <p:spPr>
          <a:xfrm>
            <a:off x="1814841" y="624110"/>
            <a:ext cx="9689772" cy="1280890"/>
          </a:xfrm>
        </p:spPr>
        <p:txBody>
          <a:bodyPr>
            <a:normAutofit/>
          </a:bodyPr>
          <a:lstStyle/>
          <a:p>
            <a:pPr algn="ctr"/>
            <a:r>
              <a:rPr lang="en-GB" dirty="0"/>
              <a:t>Presentation layer</a:t>
            </a:r>
          </a:p>
        </p:txBody>
      </p:sp>
      <p:sp>
        <p:nvSpPr>
          <p:cNvPr id="3" name="Content Placeholder 2">
            <a:extLst>
              <a:ext uri="{FF2B5EF4-FFF2-40B4-BE49-F238E27FC236}">
                <a16:creationId xmlns:a16="http://schemas.microsoft.com/office/drawing/2014/main" id="{DC3F03FA-C778-4397-90C6-422E7CA40C19}"/>
              </a:ext>
            </a:extLst>
          </p:cNvPr>
          <p:cNvSpPr>
            <a:spLocks noGrp="1"/>
          </p:cNvSpPr>
          <p:nvPr>
            <p:ph idx="1"/>
          </p:nvPr>
        </p:nvSpPr>
        <p:spPr>
          <a:xfrm>
            <a:off x="1577515" y="2133600"/>
            <a:ext cx="9927097" cy="3777622"/>
          </a:xfrm>
        </p:spPr>
        <p:txBody>
          <a:bodyPr/>
          <a:lstStyle/>
          <a:p>
            <a:r>
              <a:rPr lang="en-GB" dirty="0"/>
              <a:t>Compression: Comparison between Lossy Compression and Lossless Compression</a:t>
            </a:r>
          </a:p>
          <a:p>
            <a:r>
              <a:rPr lang="en-GB" dirty="0"/>
              <a:t> Huffman Coding</a:t>
            </a:r>
          </a:p>
          <a:p>
            <a:r>
              <a:rPr lang="en-GB" dirty="0"/>
              <a:t> Speech Compression</a:t>
            </a:r>
          </a:p>
          <a:p>
            <a:r>
              <a:rPr lang="en-GB" dirty="0"/>
              <a:t> LZW</a:t>
            </a:r>
          </a:p>
          <a:p>
            <a:r>
              <a:rPr lang="en-GB" dirty="0"/>
              <a:t>RLE</a:t>
            </a:r>
          </a:p>
          <a:p>
            <a:r>
              <a:rPr lang="en-GB" dirty="0"/>
              <a:t> Image Compression – GIF,JPEG</a:t>
            </a:r>
          </a:p>
        </p:txBody>
      </p:sp>
    </p:spTree>
    <p:extLst>
      <p:ext uri="{BB962C8B-B14F-4D97-AF65-F5344CB8AC3E}">
        <p14:creationId xmlns:p14="http://schemas.microsoft.com/office/powerpoint/2010/main" val="2187252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B0897-6F24-42E8-870D-C5B3501B50E0}"/>
              </a:ext>
            </a:extLst>
          </p:cNvPr>
          <p:cNvSpPr>
            <a:spLocks noGrp="1"/>
          </p:cNvSpPr>
          <p:nvPr>
            <p:ph idx="1"/>
          </p:nvPr>
        </p:nvSpPr>
        <p:spPr>
          <a:xfrm>
            <a:off x="1781666" y="1216058"/>
            <a:ext cx="9722946" cy="4695164"/>
          </a:xfrm>
        </p:spPr>
        <p:txBody>
          <a:bodyPr>
            <a:normAutofit/>
          </a:bodyPr>
          <a:lstStyle/>
          <a:p>
            <a:pPr algn="just"/>
            <a:r>
              <a:rPr lang="en-GB" sz="2400" b="0" i="0" dirty="0">
                <a:solidFill>
                  <a:srgbClr val="424242"/>
                </a:solidFill>
                <a:effectLst/>
                <a:latin typeface="Times New Roman" panose="02020603050405020304" pitchFamily="18" charset="0"/>
                <a:cs typeface="Times New Roman" panose="02020603050405020304" pitchFamily="18" charset="0"/>
              </a:rPr>
              <a:t>The presentation layer is layer 6 of the 7-layer Open Systems Interconnection (OSI) model. It is used to present data to the application layer (layer 7) in an accurate, well-defined and standardized format.</a:t>
            </a:r>
          </a:p>
          <a:p>
            <a:pPr algn="just"/>
            <a:r>
              <a:rPr lang="en-GB" sz="2400" b="0" i="0" dirty="0">
                <a:solidFill>
                  <a:srgbClr val="212529"/>
                </a:solidFill>
                <a:effectLst/>
                <a:latin typeface="Times New Roman" panose="02020603050405020304" pitchFamily="18" charset="0"/>
                <a:cs typeface="Times New Roman" panose="02020603050405020304" pitchFamily="18" charset="0"/>
              </a:rPr>
              <a:t>Functions of Presentation Layer</a:t>
            </a:r>
          </a:p>
          <a:p>
            <a:pPr algn="just">
              <a:buFont typeface="+mj-lt"/>
              <a:buAutoNum type="arabicPeriod"/>
            </a:pPr>
            <a:r>
              <a:rPr lang="en-GB" sz="2400" b="1" i="0" dirty="0">
                <a:solidFill>
                  <a:srgbClr val="212529"/>
                </a:solidFill>
                <a:effectLst/>
                <a:latin typeface="Times New Roman" panose="02020603050405020304" pitchFamily="18" charset="0"/>
                <a:cs typeface="Times New Roman" panose="02020603050405020304" pitchFamily="18" charset="0"/>
              </a:rPr>
              <a:t>Translation:</a:t>
            </a:r>
            <a:r>
              <a:rPr lang="en-GB" sz="2400" b="0" i="0" dirty="0">
                <a:solidFill>
                  <a:srgbClr val="212529"/>
                </a:solidFill>
                <a:effectLst/>
                <a:latin typeface="Times New Roman" panose="02020603050405020304" pitchFamily="18" charset="0"/>
                <a:cs typeface="Times New Roman" panose="02020603050405020304" pitchFamily="18" charset="0"/>
              </a:rPr>
              <a:t> Before being transmitted, information in the form of characters and numbers should be changed to bit streams. The presentation layer is responsible for interoperability between encoding methods as different computers use different encoding methods. It translates data between the formats the network requires and the format the computer.</a:t>
            </a:r>
          </a:p>
          <a:p>
            <a:endParaRPr lang="en-GB" dirty="0"/>
          </a:p>
        </p:txBody>
      </p:sp>
    </p:spTree>
    <p:extLst>
      <p:ext uri="{BB962C8B-B14F-4D97-AF65-F5344CB8AC3E}">
        <p14:creationId xmlns:p14="http://schemas.microsoft.com/office/powerpoint/2010/main" val="3174600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2EE1A6-049A-4745-A2F0-0DCB60B6A31E}"/>
              </a:ext>
            </a:extLst>
          </p:cNvPr>
          <p:cNvSpPr>
            <a:spLocks noGrp="1"/>
          </p:cNvSpPr>
          <p:nvPr>
            <p:ph idx="1"/>
          </p:nvPr>
        </p:nvSpPr>
        <p:spPr>
          <a:xfrm>
            <a:off x="1498862" y="1065229"/>
            <a:ext cx="10005750" cy="4845993"/>
          </a:xfrm>
        </p:spPr>
        <p:txBody>
          <a:bodyPr>
            <a:normAutofit/>
          </a:bodyPr>
          <a:lstStyle/>
          <a:p>
            <a:pPr marL="0" indent="0" algn="l">
              <a:buNone/>
            </a:pPr>
            <a:r>
              <a:rPr lang="en-GB" sz="2800" b="1" i="0" dirty="0">
                <a:solidFill>
                  <a:srgbClr val="212529"/>
                </a:solidFill>
                <a:effectLst/>
                <a:latin typeface="Times New Roman" panose="02020603050405020304" pitchFamily="18" charset="0"/>
                <a:cs typeface="Times New Roman" panose="02020603050405020304" pitchFamily="18" charset="0"/>
              </a:rPr>
              <a:t>2.Encryption:</a:t>
            </a:r>
            <a:r>
              <a:rPr lang="en-GB" sz="2800" b="0" i="0" dirty="0">
                <a:solidFill>
                  <a:srgbClr val="212529"/>
                </a:solidFill>
                <a:effectLst/>
                <a:latin typeface="Times New Roman" panose="02020603050405020304" pitchFamily="18" charset="0"/>
                <a:cs typeface="Times New Roman" panose="02020603050405020304" pitchFamily="18" charset="0"/>
              </a:rPr>
              <a:t> It carries out encryption at the transmitter and decryption at the receiver.</a:t>
            </a:r>
          </a:p>
          <a:p>
            <a:pPr marL="0" indent="0" algn="l">
              <a:buNone/>
            </a:pPr>
            <a:r>
              <a:rPr lang="en-GB" sz="2800" b="1" i="0" dirty="0">
                <a:solidFill>
                  <a:srgbClr val="212529"/>
                </a:solidFill>
                <a:effectLst/>
                <a:latin typeface="Times New Roman" panose="02020603050405020304" pitchFamily="18" charset="0"/>
                <a:cs typeface="Times New Roman" panose="02020603050405020304" pitchFamily="18" charset="0"/>
              </a:rPr>
              <a:t>3.Compression:</a:t>
            </a:r>
            <a:r>
              <a:rPr lang="en-GB" sz="2800" b="0" i="0" dirty="0">
                <a:solidFill>
                  <a:srgbClr val="212529"/>
                </a:solidFill>
                <a:effectLst/>
                <a:latin typeface="Times New Roman" panose="02020603050405020304" pitchFamily="18" charset="0"/>
                <a:cs typeface="Times New Roman" panose="02020603050405020304" pitchFamily="18" charset="0"/>
              </a:rPr>
              <a:t> It carries out data compression to reduce the bandwidth of the data to be transmitted. The primary role of Data compression is to reduce the number of bits to be transmitted. It is important in transmitting multimedia such as audio, video, text etc.</a:t>
            </a:r>
          </a:p>
          <a:p>
            <a:endParaRPr lang="en-GB" dirty="0"/>
          </a:p>
        </p:txBody>
      </p:sp>
    </p:spTree>
    <p:extLst>
      <p:ext uri="{BB962C8B-B14F-4D97-AF65-F5344CB8AC3E}">
        <p14:creationId xmlns:p14="http://schemas.microsoft.com/office/powerpoint/2010/main" val="931699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26F889-0D01-4A42-925D-94FD69049B37}"/>
              </a:ext>
            </a:extLst>
          </p:cNvPr>
          <p:cNvSpPr>
            <a:spLocks noGrp="1"/>
          </p:cNvSpPr>
          <p:nvPr>
            <p:ph idx="1"/>
          </p:nvPr>
        </p:nvSpPr>
        <p:spPr>
          <a:xfrm>
            <a:off x="1282046" y="1103313"/>
            <a:ext cx="10222568" cy="4808537"/>
          </a:xfrm>
        </p:spPr>
        <p:txBody>
          <a:bodyPr/>
          <a:lstStyle/>
          <a:p>
            <a:pPr algn="just"/>
            <a:r>
              <a:rPr lang="en-GB" sz="2800" b="0" i="0" dirty="0">
                <a:solidFill>
                  <a:srgbClr val="000000"/>
                </a:solidFill>
                <a:effectLst/>
                <a:latin typeface="Times New Roman" panose="02020603050405020304" pitchFamily="18" charset="0"/>
                <a:cs typeface="Times New Roman" panose="02020603050405020304" pitchFamily="18" charset="0"/>
              </a:rPr>
              <a:t>Data Compression refers to a technique where a large file to reduced to smaller sized file and can be decompressed again to the large file. </a:t>
            </a:r>
          </a:p>
          <a:p>
            <a:pPr algn="just"/>
            <a:r>
              <a:rPr lang="en-GB" sz="2800" b="0" i="0" dirty="0">
                <a:solidFill>
                  <a:srgbClr val="000000"/>
                </a:solidFill>
                <a:effectLst/>
                <a:latin typeface="Times New Roman" panose="02020603050405020304" pitchFamily="18" charset="0"/>
                <a:cs typeface="Times New Roman" panose="02020603050405020304" pitchFamily="18" charset="0"/>
              </a:rPr>
              <a:t>Lossy compression restores the large file to its original form with loss of some data which can be considered as not-</a:t>
            </a:r>
            <a:r>
              <a:rPr lang="en-GB" sz="2800" b="0" i="0" dirty="0" err="1">
                <a:solidFill>
                  <a:srgbClr val="000000"/>
                </a:solidFill>
                <a:effectLst/>
                <a:latin typeface="Times New Roman" panose="02020603050405020304" pitchFamily="18" charset="0"/>
                <a:cs typeface="Times New Roman" panose="02020603050405020304" pitchFamily="18" charset="0"/>
              </a:rPr>
              <a:t>noticable</a:t>
            </a:r>
            <a:r>
              <a:rPr lang="en-GB" sz="2800" b="0" i="0" dirty="0">
                <a:solidFill>
                  <a:srgbClr val="000000"/>
                </a:solidFill>
                <a:effectLst/>
                <a:latin typeface="Times New Roman" panose="02020603050405020304" pitchFamily="18" charset="0"/>
                <a:cs typeface="Times New Roman" panose="02020603050405020304" pitchFamily="18" charset="0"/>
              </a:rPr>
              <a:t> while lossless compression restores the large file to its original form without any loss of data.</a:t>
            </a:r>
          </a:p>
          <a:p>
            <a:pPr algn="just"/>
            <a:r>
              <a:rPr lang="en-GB" sz="2800" b="0" i="0" dirty="0">
                <a:solidFill>
                  <a:srgbClr val="000000"/>
                </a:solidFill>
                <a:effectLst/>
                <a:latin typeface="Times New Roman" panose="02020603050405020304" pitchFamily="18" charset="0"/>
                <a:cs typeface="Times New Roman" panose="02020603050405020304" pitchFamily="18" charset="0"/>
              </a:rPr>
              <a:t>Following are some of the important differences between Lossy Compression and Lossless Compression.</a:t>
            </a:r>
          </a:p>
          <a:p>
            <a:endParaRPr lang="en-GB" dirty="0"/>
          </a:p>
        </p:txBody>
      </p:sp>
    </p:spTree>
    <p:extLst>
      <p:ext uri="{BB962C8B-B14F-4D97-AF65-F5344CB8AC3E}">
        <p14:creationId xmlns:p14="http://schemas.microsoft.com/office/powerpoint/2010/main" val="528021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41DCD8E-0DB3-4A16-A270-1453911ECC32}"/>
              </a:ext>
            </a:extLst>
          </p:cNvPr>
          <p:cNvGraphicFramePr>
            <a:graphicFrameLocks noGrp="1"/>
          </p:cNvGraphicFramePr>
          <p:nvPr>
            <p:ph idx="1"/>
            <p:extLst>
              <p:ext uri="{D42A27DB-BD31-4B8C-83A1-F6EECF244321}">
                <p14:modId xmlns:p14="http://schemas.microsoft.com/office/powerpoint/2010/main" val="3396046943"/>
              </p:ext>
            </p:extLst>
          </p:nvPr>
        </p:nvGraphicFramePr>
        <p:xfrm>
          <a:off x="2386149" y="153393"/>
          <a:ext cx="8447316" cy="5564497"/>
        </p:xfrm>
        <a:graphic>
          <a:graphicData uri="http://schemas.openxmlformats.org/drawingml/2006/table">
            <a:tbl>
              <a:tblPr/>
              <a:tblGrid>
                <a:gridCol w="1149531">
                  <a:extLst>
                    <a:ext uri="{9D8B030D-6E8A-4147-A177-3AD203B41FA5}">
                      <a16:colId xmlns:a16="http://schemas.microsoft.com/office/drawing/2014/main" val="1692260410"/>
                    </a:ext>
                  </a:extLst>
                </a:gridCol>
                <a:gridCol w="2167105">
                  <a:extLst>
                    <a:ext uri="{9D8B030D-6E8A-4147-A177-3AD203B41FA5}">
                      <a16:colId xmlns:a16="http://schemas.microsoft.com/office/drawing/2014/main" val="3834889356"/>
                    </a:ext>
                  </a:extLst>
                </a:gridCol>
                <a:gridCol w="3018851">
                  <a:extLst>
                    <a:ext uri="{9D8B030D-6E8A-4147-A177-3AD203B41FA5}">
                      <a16:colId xmlns:a16="http://schemas.microsoft.com/office/drawing/2014/main" val="12197646"/>
                    </a:ext>
                  </a:extLst>
                </a:gridCol>
                <a:gridCol w="2111829">
                  <a:extLst>
                    <a:ext uri="{9D8B030D-6E8A-4147-A177-3AD203B41FA5}">
                      <a16:colId xmlns:a16="http://schemas.microsoft.com/office/drawing/2014/main" val="178413426"/>
                    </a:ext>
                  </a:extLst>
                </a:gridCol>
              </a:tblGrid>
              <a:tr h="629125">
                <a:tc>
                  <a:txBody>
                    <a:bodyPr/>
                    <a:lstStyle/>
                    <a:p>
                      <a:pPr fontAlgn="t"/>
                      <a:r>
                        <a:rPr lang="en-GB" sz="2000">
                          <a:effectLst/>
                          <a:latin typeface="Times New Roman" panose="02020603050405020304" pitchFamily="18" charset="0"/>
                          <a:cs typeface="Times New Roman" panose="02020603050405020304" pitchFamily="18" charset="0"/>
                        </a:rPr>
                        <a:t>Sr. No.</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algn="ctr" fontAlgn="t"/>
                      <a:r>
                        <a:rPr lang="en-GB" sz="2000" dirty="0">
                          <a:effectLst/>
                          <a:latin typeface="Times New Roman" panose="02020603050405020304" pitchFamily="18" charset="0"/>
                          <a:cs typeface="Times New Roman" panose="02020603050405020304" pitchFamily="18" charset="0"/>
                        </a:rPr>
                        <a:t>Key</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algn="ctr" fontAlgn="t"/>
                      <a:r>
                        <a:rPr lang="en-GB" sz="2000">
                          <a:effectLst/>
                          <a:latin typeface="Times New Roman" panose="02020603050405020304" pitchFamily="18" charset="0"/>
                          <a:cs typeface="Times New Roman" panose="02020603050405020304" pitchFamily="18" charset="0"/>
                        </a:rPr>
                        <a:t>Lossy Compression</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algn="ctr" fontAlgn="t"/>
                      <a:r>
                        <a:rPr lang="en-GB" sz="2000">
                          <a:effectLst/>
                          <a:latin typeface="Times New Roman" panose="02020603050405020304" pitchFamily="18" charset="0"/>
                          <a:cs typeface="Times New Roman" panose="02020603050405020304" pitchFamily="18" charset="0"/>
                        </a:rPr>
                        <a:t>Lossless Compression</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040325684"/>
                  </a:ext>
                </a:extLst>
              </a:tr>
              <a:tr h="1748747">
                <a:tc>
                  <a:txBody>
                    <a:bodyPr/>
                    <a:lstStyle/>
                    <a:p>
                      <a:pPr algn="ctr" fontAlgn="ctr"/>
                      <a:r>
                        <a:rPr lang="en-GB" sz="2000" dirty="0">
                          <a:effectLst/>
                          <a:latin typeface="Times New Roman" panose="02020603050405020304" pitchFamily="18" charset="0"/>
                          <a:cs typeface="Times New Roman" panose="02020603050405020304" pitchFamily="18" charset="0"/>
                        </a:rPr>
                        <a:t>1</a:t>
                      </a:r>
                    </a:p>
                  </a:txBody>
                  <a:tcPr marL="18008" marR="18008" marT="18008" marB="1800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Data Elimination</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Lossy compression eliminates those bytes which are considered as not-</a:t>
                      </a:r>
                      <a:r>
                        <a:rPr lang="en-GB" sz="2000" dirty="0" err="1">
                          <a:effectLst/>
                          <a:latin typeface="Times New Roman" panose="02020603050405020304" pitchFamily="18" charset="0"/>
                          <a:cs typeface="Times New Roman" panose="02020603050405020304" pitchFamily="18" charset="0"/>
                        </a:rPr>
                        <a:t>noticable</a:t>
                      </a:r>
                      <a:r>
                        <a:rPr lang="en-GB" sz="2000" dirty="0">
                          <a:effectLst/>
                          <a:latin typeface="Times New Roman" panose="02020603050405020304" pitchFamily="18" charset="0"/>
                          <a:cs typeface="Times New Roman" panose="02020603050405020304" pitchFamily="18" charset="0"/>
                        </a:rPr>
                        <a:t>.</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a:effectLst/>
                          <a:latin typeface="Times New Roman" panose="02020603050405020304" pitchFamily="18" charset="0"/>
                          <a:cs typeface="Times New Roman" panose="02020603050405020304" pitchFamily="18" charset="0"/>
                        </a:rPr>
                        <a:t>Lossless compression keeps even those bytes which are not-noticable.</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84550099"/>
                  </a:ext>
                </a:extLst>
              </a:tr>
              <a:tr h="1658602">
                <a:tc>
                  <a:txBody>
                    <a:bodyPr/>
                    <a:lstStyle/>
                    <a:p>
                      <a:pPr algn="ctr" fontAlgn="ctr"/>
                      <a:r>
                        <a:rPr lang="en-GB" sz="2000">
                          <a:effectLst/>
                          <a:latin typeface="Times New Roman" panose="02020603050405020304" pitchFamily="18" charset="0"/>
                          <a:cs typeface="Times New Roman" panose="02020603050405020304" pitchFamily="18" charset="0"/>
                        </a:rPr>
                        <a:t>2</a:t>
                      </a:r>
                    </a:p>
                  </a:txBody>
                  <a:tcPr marL="18008" marR="18008" marT="18008" marB="1800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Restoration</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After lossy compression, a file cannot be restored to its original form.</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After lossless compression, a file can be restored to its original form.</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27945443"/>
                  </a:ext>
                </a:extLst>
              </a:tr>
              <a:tr h="1511532">
                <a:tc>
                  <a:txBody>
                    <a:bodyPr/>
                    <a:lstStyle/>
                    <a:p>
                      <a:pPr algn="ctr" fontAlgn="ctr"/>
                      <a:r>
                        <a:rPr lang="en-GB" sz="2000" dirty="0">
                          <a:effectLst/>
                          <a:latin typeface="Times New Roman" panose="02020603050405020304" pitchFamily="18" charset="0"/>
                          <a:cs typeface="Times New Roman" panose="02020603050405020304" pitchFamily="18" charset="0"/>
                        </a:rPr>
                        <a:t>3</a:t>
                      </a:r>
                    </a:p>
                  </a:txBody>
                  <a:tcPr marL="18008" marR="18008" marT="18008" marB="18008"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a:effectLst/>
                          <a:latin typeface="Times New Roman" panose="02020603050405020304" pitchFamily="18" charset="0"/>
                          <a:cs typeface="Times New Roman" panose="02020603050405020304" pitchFamily="18" charset="0"/>
                        </a:rPr>
                        <a:t>Quality</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a:effectLst/>
                          <a:latin typeface="Times New Roman" panose="02020603050405020304" pitchFamily="18" charset="0"/>
                          <a:cs typeface="Times New Roman" panose="02020603050405020304" pitchFamily="18" charset="0"/>
                        </a:rPr>
                        <a:t>Lossy compression leads to compromise with quality.</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2000" dirty="0">
                          <a:effectLst/>
                          <a:latin typeface="Times New Roman" panose="02020603050405020304" pitchFamily="18" charset="0"/>
                          <a:cs typeface="Times New Roman" panose="02020603050405020304" pitchFamily="18" charset="0"/>
                        </a:rPr>
                        <a:t>No quality degradation happens in lossless compression.</a:t>
                      </a:r>
                    </a:p>
                  </a:txBody>
                  <a:tcPr marL="18008" marR="18008" marT="18008" marB="18008">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1952566"/>
                  </a:ext>
                </a:extLst>
              </a:tr>
            </a:tbl>
          </a:graphicData>
        </a:graphic>
      </p:graphicFrame>
    </p:spTree>
    <p:extLst>
      <p:ext uri="{BB962C8B-B14F-4D97-AF65-F5344CB8AC3E}">
        <p14:creationId xmlns:p14="http://schemas.microsoft.com/office/powerpoint/2010/main" val="1788796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000B8-5932-432D-B42D-32157C0398B0}"/>
              </a:ext>
            </a:extLst>
          </p:cNvPr>
          <p:cNvSpPr>
            <a:spLocks noGrp="1"/>
          </p:cNvSpPr>
          <p:nvPr>
            <p:ph idx="1"/>
          </p:nvPr>
        </p:nvSpPr>
        <p:spPr/>
        <p:txBody>
          <a:bodyPr>
            <a:normAutofit fontScale="92500" lnSpcReduction="10000"/>
          </a:bodyPr>
          <a:lstStyle/>
          <a:p>
            <a:r>
              <a:rPr lang="en-GB" b="1" dirty="0"/>
              <a:t>Functionalities of application layer</a:t>
            </a:r>
            <a:r>
              <a:rPr lang="en-GB" dirty="0"/>
              <a:t>:</a:t>
            </a:r>
          </a:p>
          <a:p>
            <a:pPr lvl="1">
              <a:buFont typeface="Wingdings" panose="05000000000000000000" pitchFamily="2" charset="2"/>
              <a:buChar char="v"/>
            </a:pPr>
            <a:r>
              <a:rPr lang="en-GB" dirty="0"/>
              <a:t>Only layer that interacts with user and application</a:t>
            </a:r>
          </a:p>
          <a:p>
            <a:pPr lvl="1">
              <a:buFont typeface="Wingdings" panose="05000000000000000000" pitchFamily="2" charset="2"/>
              <a:buChar char="v"/>
            </a:pPr>
            <a:r>
              <a:rPr lang="en-GB" dirty="0"/>
              <a:t>Actual request for any kind of data input and output processes are initiated at application layer.</a:t>
            </a:r>
          </a:p>
          <a:p>
            <a:pPr lvl="1">
              <a:buFont typeface="Wingdings" panose="05000000000000000000" pitchFamily="2" charset="2"/>
              <a:buChar char="v"/>
            </a:pPr>
            <a:r>
              <a:rPr lang="en-GB" dirty="0"/>
              <a:t>Application layer interacts with the presentation layer</a:t>
            </a:r>
          </a:p>
          <a:p>
            <a:pPr lvl="1">
              <a:buFont typeface="Wingdings" panose="05000000000000000000" pitchFamily="2" charset="2"/>
              <a:buChar char="v"/>
            </a:pPr>
            <a:r>
              <a:rPr lang="en-GB" dirty="0"/>
              <a:t>Application layer ensures that both the communicating host are present at both the ends of the channel for communication to happen</a:t>
            </a:r>
          </a:p>
          <a:p>
            <a:pPr lvl="1">
              <a:buFont typeface="Wingdings" panose="05000000000000000000" pitchFamily="2" charset="2"/>
              <a:buChar char="v"/>
            </a:pPr>
            <a:r>
              <a:rPr lang="en-GB" dirty="0"/>
              <a:t>Ensures that actual media is present for communication to happen</a:t>
            </a:r>
          </a:p>
          <a:p>
            <a:pPr lvl="1">
              <a:buFont typeface="Wingdings" panose="05000000000000000000" pitchFamily="2" charset="2"/>
              <a:buChar char="v"/>
            </a:pPr>
            <a:r>
              <a:rPr lang="en-GB" dirty="0"/>
              <a:t>Decides which protocol is used for communicating host</a:t>
            </a:r>
          </a:p>
          <a:p>
            <a:pPr lvl="1">
              <a:buFont typeface="Wingdings" panose="05000000000000000000" pitchFamily="2" charset="2"/>
              <a:buChar char="v"/>
            </a:pPr>
            <a:r>
              <a:rPr lang="en-GB" dirty="0"/>
              <a:t>Provides interface between two communicating applications</a:t>
            </a:r>
          </a:p>
          <a:p>
            <a:pPr lvl="1">
              <a:buFont typeface="Wingdings" panose="05000000000000000000" pitchFamily="2" charset="2"/>
              <a:buChar char="v"/>
            </a:pPr>
            <a:r>
              <a:rPr lang="en-GB" dirty="0"/>
              <a:t>Ensures error recovery and data integrity checks</a:t>
            </a:r>
          </a:p>
          <a:p>
            <a:pPr lvl="1">
              <a:buFont typeface="Wingdings" panose="05000000000000000000" pitchFamily="2" charset="2"/>
              <a:buChar char="v"/>
            </a:pPr>
            <a:r>
              <a:rPr lang="en-GB" dirty="0"/>
              <a:t>Authentication services run on application layer</a:t>
            </a:r>
          </a:p>
        </p:txBody>
      </p:sp>
    </p:spTree>
    <p:extLst>
      <p:ext uri="{BB962C8B-B14F-4D97-AF65-F5344CB8AC3E}">
        <p14:creationId xmlns:p14="http://schemas.microsoft.com/office/powerpoint/2010/main" val="3766992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51ED5A3-F9F2-48A8-88BB-9D1682070671}"/>
              </a:ext>
            </a:extLst>
          </p:cNvPr>
          <p:cNvGraphicFramePr>
            <a:graphicFrameLocks noGrp="1"/>
          </p:cNvGraphicFramePr>
          <p:nvPr>
            <p:ph idx="1"/>
            <p:extLst>
              <p:ext uri="{D42A27DB-BD31-4B8C-83A1-F6EECF244321}">
                <p14:modId xmlns:p14="http://schemas.microsoft.com/office/powerpoint/2010/main" val="2740784179"/>
              </p:ext>
            </p:extLst>
          </p:nvPr>
        </p:nvGraphicFramePr>
        <p:xfrm>
          <a:off x="2073105" y="739896"/>
          <a:ext cx="8760091" cy="5479420"/>
        </p:xfrm>
        <a:graphic>
          <a:graphicData uri="http://schemas.openxmlformats.org/drawingml/2006/table">
            <a:tbl>
              <a:tblPr/>
              <a:tblGrid>
                <a:gridCol w="1019103">
                  <a:extLst>
                    <a:ext uri="{9D8B030D-6E8A-4147-A177-3AD203B41FA5}">
                      <a16:colId xmlns:a16="http://schemas.microsoft.com/office/drawing/2014/main" val="4024826165"/>
                    </a:ext>
                  </a:extLst>
                </a:gridCol>
                <a:gridCol w="1549594">
                  <a:extLst>
                    <a:ext uri="{9D8B030D-6E8A-4147-A177-3AD203B41FA5}">
                      <a16:colId xmlns:a16="http://schemas.microsoft.com/office/drawing/2014/main" val="1352864700"/>
                    </a:ext>
                  </a:extLst>
                </a:gridCol>
                <a:gridCol w="3168989">
                  <a:extLst>
                    <a:ext uri="{9D8B030D-6E8A-4147-A177-3AD203B41FA5}">
                      <a16:colId xmlns:a16="http://schemas.microsoft.com/office/drawing/2014/main" val="726821727"/>
                    </a:ext>
                  </a:extLst>
                </a:gridCol>
                <a:gridCol w="3022405">
                  <a:extLst>
                    <a:ext uri="{9D8B030D-6E8A-4147-A177-3AD203B41FA5}">
                      <a16:colId xmlns:a16="http://schemas.microsoft.com/office/drawing/2014/main" val="3592456152"/>
                    </a:ext>
                  </a:extLst>
                </a:gridCol>
              </a:tblGrid>
              <a:tr h="1305755">
                <a:tc>
                  <a:txBody>
                    <a:bodyPr/>
                    <a:lstStyle/>
                    <a:p>
                      <a:pPr algn="ctr" fontAlgn="ctr"/>
                      <a:r>
                        <a:rPr lang="en-GB" sz="1800">
                          <a:effectLst/>
                          <a:latin typeface="Times New Roman" panose="02020603050405020304" pitchFamily="18" charset="0"/>
                          <a:cs typeface="Times New Roman" panose="02020603050405020304" pitchFamily="18" charset="0"/>
                        </a:rPr>
                        <a:t>4</a:t>
                      </a:r>
                    </a:p>
                  </a:txBody>
                  <a:tcPr marL="8185" marR="8185" marT="8185" marB="8185"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Size</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Lossy compression reduces the size of file to large extent.</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dirty="0">
                          <a:effectLst/>
                          <a:latin typeface="Times New Roman" panose="02020603050405020304" pitchFamily="18" charset="0"/>
                          <a:cs typeface="Times New Roman" panose="02020603050405020304" pitchFamily="18" charset="0"/>
                        </a:rPr>
                        <a:t>Lossless compression reduces the size but less as compared to lossy compression.</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07518486"/>
                  </a:ext>
                </a:extLst>
              </a:tr>
              <a:tr h="1647624">
                <a:tc>
                  <a:txBody>
                    <a:bodyPr/>
                    <a:lstStyle/>
                    <a:p>
                      <a:pPr algn="ctr" fontAlgn="ctr"/>
                      <a:r>
                        <a:rPr lang="en-GB" sz="1800">
                          <a:effectLst/>
                          <a:latin typeface="Times New Roman" panose="02020603050405020304" pitchFamily="18" charset="0"/>
                          <a:cs typeface="Times New Roman" panose="02020603050405020304" pitchFamily="18" charset="0"/>
                        </a:rPr>
                        <a:t>5</a:t>
                      </a:r>
                    </a:p>
                  </a:txBody>
                  <a:tcPr marL="8185" marR="8185" marT="8185" marB="8185"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Algorithm used</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Transform coding, Discrete Cosine Transform, Discrete Wavelet transform, fractal compression etc.</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dirty="0">
                          <a:effectLst/>
                          <a:latin typeface="Times New Roman" panose="02020603050405020304" pitchFamily="18" charset="0"/>
                          <a:cs typeface="Times New Roman" panose="02020603050405020304" pitchFamily="18" charset="0"/>
                        </a:rPr>
                        <a:t>Run length encoding, Lempel-Ziv-Welch, Huffman Coding, Arithmetic encoding etc.</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91078265"/>
                  </a:ext>
                </a:extLst>
              </a:tr>
              <a:tr h="1049351">
                <a:tc>
                  <a:txBody>
                    <a:bodyPr/>
                    <a:lstStyle/>
                    <a:p>
                      <a:pPr algn="ctr" fontAlgn="ctr"/>
                      <a:r>
                        <a:rPr lang="en-GB" sz="1800">
                          <a:effectLst/>
                          <a:latin typeface="Times New Roman" panose="02020603050405020304" pitchFamily="18" charset="0"/>
                          <a:cs typeface="Times New Roman" panose="02020603050405020304" pitchFamily="18" charset="0"/>
                        </a:rPr>
                        <a:t>6</a:t>
                      </a:r>
                    </a:p>
                  </a:txBody>
                  <a:tcPr marL="8185" marR="8185" marT="8185" marB="8185"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Uses</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Lossy compression is used to compress audio, video and images.</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Lossless compression is used to compress text, images and sound.</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20395252"/>
                  </a:ext>
                </a:extLst>
              </a:tr>
              <a:tr h="1476690">
                <a:tc>
                  <a:txBody>
                    <a:bodyPr/>
                    <a:lstStyle/>
                    <a:p>
                      <a:pPr algn="ctr" fontAlgn="ctr"/>
                      <a:r>
                        <a:rPr lang="en-GB" sz="1800">
                          <a:effectLst/>
                          <a:latin typeface="Times New Roman" panose="02020603050405020304" pitchFamily="18" charset="0"/>
                          <a:cs typeface="Times New Roman" panose="02020603050405020304" pitchFamily="18" charset="0"/>
                        </a:rPr>
                        <a:t>7</a:t>
                      </a:r>
                    </a:p>
                  </a:txBody>
                  <a:tcPr marL="8185" marR="8185" marT="8185" marB="8185"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a:effectLst/>
                          <a:latin typeface="Times New Roman" panose="02020603050405020304" pitchFamily="18" charset="0"/>
                          <a:cs typeface="Times New Roman" panose="02020603050405020304" pitchFamily="18" charset="0"/>
                        </a:rPr>
                        <a:t>Capacity</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dirty="0">
                          <a:effectLst/>
                          <a:latin typeface="Times New Roman" panose="02020603050405020304" pitchFamily="18" charset="0"/>
                          <a:cs typeface="Times New Roman" panose="02020603050405020304" pitchFamily="18" charset="0"/>
                        </a:rPr>
                        <a:t>Lossy compression technique has high data holding capacity.</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fontAlgn="t"/>
                      <a:r>
                        <a:rPr lang="en-GB" sz="1800" dirty="0">
                          <a:effectLst/>
                          <a:latin typeface="Times New Roman" panose="02020603050405020304" pitchFamily="18" charset="0"/>
                          <a:cs typeface="Times New Roman" panose="02020603050405020304" pitchFamily="18" charset="0"/>
                        </a:rPr>
                        <a:t>Lossless compression has low data holding capacity as compared to lossy compression.</a:t>
                      </a:r>
                    </a:p>
                  </a:txBody>
                  <a:tcPr marL="8185" marR="8185" marT="8185" marB="8185">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20200673"/>
                  </a:ext>
                </a:extLst>
              </a:tr>
            </a:tbl>
          </a:graphicData>
        </a:graphic>
      </p:graphicFrame>
    </p:spTree>
    <p:extLst>
      <p:ext uri="{BB962C8B-B14F-4D97-AF65-F5344CB8AC3E}">
        <p14:creationId xmlns:p14="http://schemas.microsoft.com/office/powerpoint/2010/main" val="393692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C49366-06EC-4CC0-BC9C-6E041BDFDCF0}"/>
              </a:ext>
            </a:extLst>
          </p:cNvPr>
          <p:cNvPicPr>
            <a:picLocks noGrp="1" noChangeAspect="1"/>
          </p:cNvPicPr>
          <p:nvPr>
            <p:ph idx="1"/>
          </p:nvPr>
        </p:nvPicPr>
        <p:blipFill>
          <a:blip r:embed="rId2"/>
          <a:stretch>
            <a:fillRect/>
          </a:stretch>
        </p:blipFill>
        <p:spPr>
          <a:xfrm>
            <a:off x="2066125" y="809698"/>
            <a:ext cx="8053859" cy="5102152"/>
          </a:xfrm>
        </p:spPr>
      </p:pic>
    </p:spTree>
    <p:extLst>
      <p:ext uri="{BB962C8B-B14F-4D97-AF65-F5344CB8AC3E}">
        <p14:creationId xmlns:p14="http://schemas.microsoft.com/office/powerpoint/2010/main" val="3005221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CA1EE9-E4DA-42FD-86A4-750219FF45C0}"/>
              </a:ext>
            </a:extLst>
          </p:cNvPr>
          <p:cNvPicPr>
            <a:picLocks noGrp="1" noChangeAspect="1"/>
          </p:cNvPicPr>
          <p:nvPr>
            <p:ph idx="1"/>
          </p:nvPr>
        </p:nvPicPr>
        <p:blipFill>
          <a:blip r:embed="rId2"/>
          <a:stretch>
            <a:fillRect/>
          </a:stretch>
        </p:blipFill>
        <p:spPr>
          <a:xfrm>
            <a:off x="2359292" y="1870681"/>
            <a:ext cx="7411911" cy="2660070"/>
          </a:xfrm>
        </p:spPr>
      </p:pic>
    </p:spTree>
    <p:extLst>
      <p:ext uri="{BB962C8B-B14F-4D97-AF65-F5344CB8AC3E}">
        <p14:creationId xmlns:p14="http://schemas.microsoft.com/office/powerpoint/2010/main" val="3077353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5FCB-0764-407E-8A93-DE9AB9D66179}"/>
              </a:ext>
            </a:extLst>
          </p:cNvPr>
          <p:cNvSpPr>
            <a:spLocks noGrp="1"/>
          </p:cNvSpPr>
          <p:nvPr>
            <p:ph type="title"/>
          </p:nvPr>
        </p:nvSpPr>
        <p:spPr/>
        <p:txBody>
          <a:bodyPr/>
          <a:lstStyle/>
          <a:p>
            <a:r>
              <a:rPr lang="en-GB" dirty="0"/>
              <a:t>                            LZW</a:t>
            </a:r>
          </a:p>
        </p:txBody>
      </p:sp>
      <p:pic>
        <p:nvPicPr>
          <p:cNvPr id="5" name="Content Placeholder 4">
            <a:extLst>
              <a:ext uri="{FF2B5EF4-FFF2-40B4-BE49-F238E27FC236}">
                <a16:creationId xmlns:a16="http://schemas.microsoft.com/office/drawing/2014/main" id="{77E7C313-95E0-453B-999E-EE9A49EF8449}"/>
              </a:ext>
            </a:extLst>
          </p:cNvPr>
          <p:cNvPicPr>
            <a:picLocks noGrp="1" noChangeAspect="1"/>
          </p:cNvPicPr>
          <p:nvPr>
            <p:ph idx="1"/>
          </p:nvPr>
        </p:nvPicPr>
        <p:blipFill>
          <a:blip r:embed="rId2"/>
          <a:stretch>
            <a:fillRect/>
          </a:stretch>
        </p:blipFill>
        <p:spPr>
          <a:xfrm>
            <a:off x="2211977" y="2133600"/>
            <a:ext cx="9492343" cy="4423954"/>
          </a:xfrm>
        </p:spPr>
      </p:pic>
    </p:spTree>
    <p:extLst>
      <p:ext uri="{BB962C8B-B14F-4D97-AF65-F5344CB8AC3E}">
        <p14:creationId xmlns:p14="http://schemas.microsoft.com/office/powerpoint/2010/main" val="2794365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86674F-BF33-4058-9D77-A43A6378635C}"/>
              </a:ext>
            </a:extLst>
          </p:cNvPr>
          <p:cNvPicPr>
            <a:picLocks noGrp="1" noChangeAspect="1"/>
          </p:cNvPicPr>
          <p:nvPr>
            <p:ph idx="1"/>
          </p:nvPr>
        </p:nvPicPr>
        <p:blipFill>
          <a:blip r:embed="rId2"/>
          <a:stretch>
            <a:fillRect/>
          </a:stretch>
        </p:blipFill>
        <p:spPr>
          <a:xfrm>
            <a:off x="1605436" y="739896"/>
            <a:ext cx="8718806" cy="5171954"/>
          </a:xfrm>
        </p:spPr>
      </p:pic>
    </p:spTree>
    <p:extLst>
      <p:ext uri="{BB962C8B-B14F-4D97-AF65-F5344CB8AC3E}">
        <p14:creationId xmlns:p14="http://schemas.microsoft.com/office/powerpoint/2010/main" val="1003151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C04883-E6DF-4201-B2CF-E98C241FB501}"/>
              </a:ext>
            </a:extLst>
          </p:cNvPr>
          <p:cNvPicPr>
            <a:picLocks noGrp="1" noChangeAspect="1"/>
          </p:cNvPicPr>
          <p:nvPr>
            <p:ph idx="1"/>
          </p:nvPr>
        </p:nvPicPr>
        <p:blipFill>
          <a:blip r:embed="rId2"/>
          <a:stretch>
            <a:fillRect/>
          </a:stretch>
        </p:blipFill>
        <p:spPr>
          <a:xfrm>
            <a:off x="1790208" y="985968"/>
            <a:ext cx="6286823" cy="1047804"/>
          </a:xfrm>
        </p:spPr>
      </p:pic>
      <p:pic>
        <p:nvPicPr>
          <p:cNvPr id="7" name="Picture 6">
            <a:extLst>
              <a:ext uri="{FF2B5EF4-FFF2-40B4-BE49-F238E27FC236}">
                <a16:creationId xmlns:a16="http://schemas.microsoft.com/office/drawing/2014/main" id="{9FA64655-4238-4FAA-BCB3-C4737A9D24FF}"/>
              </a:ext>
            </a:extLst>
          </p:cNvPr>
          <p:cNvPicPr>
            <a:picLocks noChangeAspect="1"/>
          </p:cNvPicPr>
          <p:nvPr/>
        </p:nvPicPr>
        <p:blipFill>
          <a:blip r:embed="rId3"/>
          <a:stretch>
            <a:fillRect/>
          </a:stretch>
        </p:blipFill>
        <p:spPr>
          <a:xfrm>
            <a:off x="2033691" y="2619333"/>
            <a:ext cx="3029106" cy="1619333"/>
          </a:xfrm>
          <a:prstGeom prst="rect">
            <a:avLst/>
          </a:prstGeom>
        </p:spPr>
      </p:pic>
      <p:pic>
        <p:nvPicPr>
          <p:cNvPr id="9" name="Picture 8">
            <a:extLst>
              <a:ext uri="{FF2B5EF4-FFF2-40B4-BE49-F238E27FC236}">
                <a16:creationId xmlns:a16="http://schemas.microsoft.com/office/drawing/2014/main" id="{E81570AB-FDED-46AF-ACFF-CDA4E8EFF2C5}"/>
              </a:ext>
            </a:extLst>
          </p:cNvPr>
          <p:cNvPicPr>
            <a:picLocks noChangeAspect="1"/>
          </p:cNvPicPr>
          <p:nvPr/>
        </p:nvPicPr>
        <p:blipFill>
          <a:blip r:embed="rId4"/>
          <a:stretch>
            <a:fillRect/>
          </a:stretch>
        </p:blipFill>
        <p:spPr>
          <a:xfrm>
            <a:off x="2414477" y="4948264"/>
            <a:ext cx="2648320" cy="647790"/>
          </a:xfrm>
          <a:prstGeom prst="rect">
            <a:avLst/>
          </a:prstGeom>
        </p:spPr>
      </p:pic>
    </p:spTree>
    <p:extLst>
      <p:ext uri="{BB962C8B-B14F-4D97-AF65-F5344CB8AC3E}">
        <p14:creationId xmlns:p14="http://schemas.microsoft.com/office/powerpoint/2010/main" val="1585325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56A5-BD62-4819-91F9-7ED8296DA620}"/>
              </a:ext>
            </a:extLst>
          </p:cNvPr>
          <p:cNvSpPr>
            <a:spLocks noGrp="1"/>
          </p:cNvSpPr>
          <p:nvPr>
            <p:ph type="title"/>
          </p:nvPr>
        </p:nvSpPr>
        <p:spPr/>
        <p:txBody>
          <a:bodyPr/>
          <a:lstStyle/>
          <a:p>
            <a:r>
              <a:rPr lang="en-GB" dirty="0"/>
              <a:t>                       RLE</a:t>
            </a:r>
          </a:p>
        </p:txBody>
      </p:sp>
      <p:pic>
        <p:nvPicPr>
          <p:cNvPr id="5" name="Content Placeholder 4">
            <a:extLst>
              <a:ext uri="{FF2B5EF4-FFF2-40B4-BE49-F238E27FC236}">
                <a16:creationId xmlns:a16="http://schemas.microsoft.com/office/drawing/2014/main" id="{8CBC0FD3-4209-4418-B449-773A723C8D2B}"/>
              </a:ext>
            </a:extLst>
          </p:cNvPr>
          <p:cNvPicPr>
            <a:picLocks noGrp="1" noChangeAspect="1"/>
          </p:cNvPicPr>
          <p:nvPr>
            <p:ph idx="1"/>
          </p:nvPr>
        </p:nvPicPr>
        <p:blipFill>
          <a:blip r:embed="rId2"/>
          <a:stretch>
            <a:fillRect/>
          </a:stretch>
        </p:blipFill>
        <p:spPr>
          <a:xfrm>
            <a:off x="1811383" y="2133600"/>
            <a:ext cx="9341117" cy="3778250"/>
          </a:xfrm>
        </p:spPr>
      </p:pic>
    </p:spTree>
    <p:extLst>
      <p:ext uri="{BB962C8B-B14F-4D97-AF65-F5344CB8AC3E}">
        <p14:creationId xmlns:p14="http://schemas.microsoft.com/office/powerpoint/2010/main" val="496018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07B8E2-4767-4533-A0A1-0326694D45CD}"/>
              </a:ext>
            </a:extLst>
          </p:cNvPr>
          <p:cNvPicPr>
            <a:picLocks noGrp="1" noChangeAspect="1"/>
          </p:cNvPicPr>
          <p:nvPr>
            <p:ph idx="1"/>
          </p:nvPr>
        </p:nvPicPr>
        <p:blipFill>
          <a:blip r:embed="rId2"/>
          <a:stretch>
            <a:fillRect/>
          </a:stretch>
        </p:blipFill>
        <p:spPr>
          <a:xfrm>
            <a:off x="1807860" y="1507713"/>
            <a:ext cx="9525433" cy="4404137"/>
          </a:xfrm>
        </p:spPr>
      </p:pic>
    </p:spTree>
    <p:extLst>
      <p:ext uri="{BB962C8B-B14F-4D97-AF65-F5344CB8AC3E}">
        <p14:creationId xmlns:p14="http://schemas.microsoft.com/office/powerpoint/2010/main" val="2652248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86E3F-05CE-403D-831E-FC3CD10CD336}"/>
              </a:ext>
            </a:extLst>
          </p:cNvPr>
          <p:cNvPicPr>
            <a:picLocks noGrp="1" noChangeAspect="1"/>
          </p:cNvPicPr>
          <p:nvPr>
            <p:ph idx="1"/>
          </p:nvPr>
        </p:nvPicPr>
        <p:blipFill>
          <a:blip r:embed="rId2"/>
          <a:stretch>
            <a:fillRect/>
          </a:stretch>
        </p:blipFill>
        <p:spPr>
          <a:xfrm>
            <a:off x="1521674" y="3632145"/>
            <a:ext cx="9535824" cy="781159"/>
          </a:xfrm>
        </p:spPr>
      </p:pic>
    </p:spTree>
    <p:extLst>
      <p:ext uri="{BB962C8B-B14F-4D97-AF65-F5344CB8AC3E}">
        <p14:creationId xmlns:p14="http://schemas.microsoft.com/office/powerpoint/2010/main" val="226695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B440F-DC4D-4E62-BDB7-DE21D50063C3}"/>
              </a:ext>
            </a:extLst>
          </p:cNvPr>
          <p:cNvSpPr>
            <a:spLocks noGrp="1"/>
          </p:cNvSpPr>
          <p:nvPr>
            <p:ph idx="1"/>
          </p:nvPr>
        </p:nvSpPr>
        <p:spPr>
          <a:xfrm>
            <a:off x="1269507" y="1384917"/>
            <a:ext cx="10235105" cy="4526305"/>
          </a:xfrm>
        </p:spPr>
        <p:txBody>
          <a:bodyPr/>
          <a:lstStyle/>
          <a:p>
            <a:pPr marL="0" indent="0" algn="ctr">
              <a:buNone/>
            </a:pPr>
            <a:r>
              <a:rPr lang="en-GB" dirty="0"/>
              <a:t>Image Compression – GIF,JPEG</a:t>
            </a:r>
          </a:p>
          <a:p>
            <a:pPr marL="0" indent="0" algn="ctr">
              <a:buNone/>
            </a:pPr>
            <a:endParaRPr lang="en-GB" dirty="0"/>
          </a:p>
          <a:p>
            <a:pPr marL="0" indent="0">
              <a:buNone/>
            </a:pPr>
            <a:r>
              <a:rPr lang="en-GB" dirty="0"/>
              <a:t>.</a:t>
            </a:r>
          </a:p>
          <a:p>
            <a:endParaRPr lang="en-GB" dirty="0"/>
          </a:p>
        </p:txBody>
      </p:sp>
      <p:pic>
        <p:nvPicPr>
          <p:cNvPr id="5" name="Picture 4">
            <a:extLst>
              <a:ext uri="{FF2B5EF4-FFF2-40B4-BE49-F238E27FC236}">
                <a16:creationId xmlns:a16="http://schemas.microsoft.com/office/drawing/2014/main" id="{03F3E421-C4AF-4363-830C-77E7344627B6}"/>
              </a:ext>
            </a:extLst>
          </p:cNvPr>
          <p:cNvPicPr>
            <a:picLocks noChangeAspect="1"/>
          </p:cNvPicPr>
          <p:nvPr/>
        </p:nvPicPr>
        <p:blipFill>
          <a:blip r:embed="rId2"/>
          <a:stretch>
            <a:fillRect/>
          </a:stretch>
        </p:blipFill>
        <p:spPr>
          <a:xfrm>
            <a:off x="950027" y="1840675"/>
            <a:ext cx="10235104" cy="5118264"/>
          </a:xfrm>
          <a:prstGeom prst="rect">
            <a:avLst/>
          </a:prstGeom>
        </p:spPr>
      </p:pic>
    </p:spTree>
    <p:extLst>
      <p:ext uri="{BB962C8B-B14F-4D97-AF65-F5344CB8AC3E}">
        <p14:creationId xmlns:p14="http://schemas.microsoft.com/office/powerpoint/2010/main" val="229828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2FDF-E9CC-4E9A-81FE-3A179327F910}"/>
              </a:ext>
            </a:extLst>
          </p:cNvPr>
          <p:cNvSpPr>
            <a:spLocks noGrp="1"/>
          </p:cNvSpPr>
          <p:nvPr>
            <p:ph type="title"/>
          </p:nvPr>
        </p:nvSpPr>
        <p:spPr/>
        <p:txBody>
          <a:bodyPr/>
          <a:lstStyle/>
          <a:p>
            <a:pPr algn="ctr"/>
            <a:r>
              <a:rPr lang="en-GB" dirty="0"/>
              <a:t>HTTP Protocol</a:t>
            </a:r>
          </a:p>
        </p:txBody>
      </p:sp>
      <p:pic>
        <p:nvPicPr>
          <p:cNvPr id="5" name="Content Placeholder 4">
            <a:extLst>
              <a:ext uri="{FF2B5EF4-FFF2-40B4-BE49-F238E27FC236}">
                <a16:creationId xmlns:a16="http://schemas.microsoft.com/office/drawing/2014/main" id="{B1400B1A-3928-4B40-9B8A-B591078A6726}"/>
              </a:ext>
            </a:extLst>
          </p:cNvPr>
          <p:cNvPicPr>
            <a:picLocks noGrp="1" noChangeAspect="1"/>
          </p:cNvPicPr>
          <p:nvPr>
            <p:ph idx="1"/>
          </p:nvPr>
        </p:nvPicPr>
        <p:blipFill>
          <a:blip r:embed="rId2"/>
          <a:stretch>
            <a:fillRect/>
          </a:stretch>
        </p:blipFill>
        <p:spPr>
          <a:xfrm>
            <a:off x="3903501" y="2485946"/>
            <a:ext cx="6286823" cy="3073558"/>
          </a:xfrm>
        </p:spPr>
      </p:pic>
    </p:spTree>
    <p:extLst>
      <p:ext uri="{BB962C8B-B14F-4D97-AF65-F5344CB8AC3E}">
        <p14:creationId xmlns:p14="http://schemas.microsoft.com/office/powerpoint/2010/main" val="1507412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D954A-063F-475A-8096-924DBE8E0611}"/>
              </a:ext>
            </a:extLst>
          </p:cNvPr>
          <p:cNvSpPr>
            <a:spLocks noGrp="1"/>
          </p:cNvSpPr>
          <p:nvPr>
            <p:ph idx="1"/>
          </p:nvPr>
        </p:nvSpPr>
        <p:spPr/>
        <p:txBody>
          <a:bodyPr>
            <a:normAutofit/>
          </a:bodyPr>
          <a:lstStyle/>
          <a:p>
            <a:pPr marL="0" indent="0">
              <a:buNone/>
            </a:pPr>
            <a:r>
              <a:rPr lang="en-GB" sz="5400" i="1" dirty="0">
                <a:latin typeface="Amasis MT Pro Black" panose="020B0604020202020204" pitchFamily="18" charset="0"/>
              </a:rPr>
              <a:t>         Thankyou</a:t>
            </a:r>
          </a:p>
        </p:txBody>
      </p:sp>
    </p:spTree>
    <p:extLst>
      <p:ext uri="{BB962C8B-B14F-4D97-AF65-F5344CB8AC3E}">
        <p14:creationId xmlns:p14="http://schemas.microsoft.com/office/powerpoint/2010/main" val="362064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72280-F932-4E13-9D0F-CE1057041119}"/>
              </a:ext>
            </a:extLst>
          </p:cNvPr>
          <p:cNvSpPr>
            <a:spLocks noGrp="1"/>
          </p:cNvSpPr>
          <p:nvPr>
            <p:ph idx="1"/>
          </p:nvPr>
        </p:nvSpPr>
        <p:spPr>
          <a:xfrm>
            <a:off x="1396032" y="2133600"/>
            <a:ext cx="9534888" cy="3777622"/>
          </a:xfrm>
        </p:spPr>
        <p:txBody>
          <a:bodyPr>
            <a:normAutofit/>
          </a:bodyPr>
          <a:lstStyle/>
          <a:p>
            <a:pPr algn="just"/>
            <a:r>
              <a:rPr lang="en-GB" b="0" i="0" dirty="0">
                <a:solidFill>
                  <a:srgbClr val="000000"/>
                </a:solidFill>
                <a:effectLst/>
                <a:latin typeface="Arial" panose="020B0604020202020204" pitchFamily="34" charset="0"/>
              </a:rPr>
              <a:t>There are three basic features that make HTTP a simple but powerful protocol:</a:t>
            </a:r>
          </a:p>
          <a:p>
            <a:pPr lvl="1" algn="just">
              <a:buFont typeface="Wingdings" panose="05000000000000000000" pitchFamily="2" charset="2"/>
              <a:buChar char="v"/>
            </a:pPr>
            <a:r>
              <a:rPr lang="en-GB" b="1" i="0" dirty="0">
                <a:solidFill>
                  <a:srgbClr val="000000"/>
                </a:solidFill>
                <a:effectLst/>
                <a:latin typeface="Arial" panose="020B0604020202020204" pitchFamily="34" charset="0"/>
              </a:rPr>
              <a:t>HTTP is connectionless:</a:t>
            </a:r>
            <a:r>
              <a:rPr lang="en-GB" b="0" i="0" dirty="0">
                <a:solidFill>
                  <a:srgbClr val="000000"/>
                </a:solidFill>
                <a:effectLst/>
                <a:latin typeface="Arial" panose="020B0604020202020204" pitchFamily="34" charset="0"/>
              </a:rPr>
              <a:t> The HTTP client, i.e., a browser initiates an HTTP request and after a request is made, the client waits for the response. The server processes the request and sends a response back after which client disconnect the connection. So client and server knows about each other during current request and response only. Further requests are made on new connection like client and server are new to each other.</a:t>
            </a:r>
          </a:p>
          <a:p>
            <a:pPr lvl="1" algn="just">
              <a:buFont typeface="Wingdings" panose="05000000000000000000" pitchFamily="2" charset="2"/>
              <a:buChar char="v"/>
            </a:pPr>
            <a:r>
              <a:rPr lang="en-GB" b="1" i="0" dirty="0">
                <a:solidFill>
                  <a:srgbClr val="000000"/>
                </a:solidFill>
                <a:effectLst/>
                <a:latin typeface="Arial" panose="020B0604020202020204" pitchFamily="34" charset="0"/>
              </a:rPr>
              <a:t>HTTP is media independent:</a:t>
            </a:r>
            <a:r>
              <a:rPr lang="en-GB" b="0" i="0" dirty="0">
                <a:solidFill>
                  <a:srgbClr val="000000"/>
                </a:solidFill>
                <a:effectLst/>
                <a:latin typeface="Arial" panose="020B0604020202020204" pitchFamily="34" charset="0"/>
              </a:rPr>
              <a:t> It means, any type of data can be sent by HTTP as long as both the client and the server know how to handle the data content.</a:t>
            </a:r>
          </a:p>
          <a:p>
            <a:pPr lvl="1" algn="just">
              <a:buFont typeface="Wingdings" panose="05000000000000000000" pitchFamily="2" charset="2"/>
              <a:buChar char="v"/>
            </a:pPr>
            <a:r>
              <a:rPr lang="en-GB" b="1" i="0" dirty="0">
                <a:solidFill>
                  <a:srgbClr val="000000"/>
                </a:solidFill>
                <a:effectLst/>
                <a:latin typeface="Arial" panose="020B0604020202020204" pitchFamily="34" charset="0"/>
              </a:rPr>
              <a:t>HTTP is stateless:</a:t>
            </a:r>
            <a:r>
              <a:rPr lang="en-GB" b="0" i="0" dirty="0">
                <a:solidFill>
                  <a:srgbClr val="000000"/>
                </a:solidFill>
                <a:effectLst/>
                <a:latin typeface="Arial" panose="020B0604020202020204" pitchFamily="34" charset="0"/>
              </a:rPr>
              <a:t> As mentioned above, HTTP is connectionless and it is a direct result of HTTP being a stateless protocol. The server and client are aware of each other only during a current request. Afterwards, both of them forget about each other. Due to this nature of the protocol, neither the client nor the browser can retain information between different requests across the web pages.</a:t>
            </a:r>
          </a:p>
          <a:p>
            <a:endParaRPr lang="en-GB" dirty="0"/>
          </a:p>
        </p:txBody>
      </p:sp>
    </p:spTree>
    <p:extLst>
      <p:ext uri="{BB962C8B-B14F-4D97-AF65-F5344CB8AC3E}">
        <p14:creationId xmlns:p14="http://schemas.microsoft.com/office/powerpoint/2010/main" val="1253805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534D8-183C-4E09-B9C8-32EC0E0FAB9D}"/>
              </a:ext>
            </a:extLst>
          </p:cNvPr>
          <p:cNvSpPr>
            <a:spLocks noGrp="1"/>
          </p:cNvSpPr>
          <p:nvPr>
            <p:ph idx="1"/>
          </p:nvPr>
        </p:nvSpPr>
        <p:spPr/>
        <p:txBody>
          <a:bodyPr/>
          <a:lstStyle/>
          <a:p>
            <a:r>
              <a:rPr lang="en-GB" b="0" i="0" dirty="0">
                <a:effectLst/>
                <a:latin typeface="Arial" panose="020B0604020202020204" pitchFamily="34" charset="0"/>
              </a:rPr>
              <a:t>HTTP Version</a:t>
            </a:r>
          </a:p>
          <a:p>
            <a:pPr lvl="1">
              <a:buFont typeface="Wingdings" panose="05000000000000000000" pitchFamily="2" charset="2"/>
              <a:buChar char="v"/>
            </a:pPr>
            <a:r>
              <a:rPr lang="en-GB" b="0" i="0" dirty="0">
                <a:effectLst/>
                <a:latin typeface="Arial" panose="020B0604020202020204" pitchFamily="34" charset="0"/>
              </a:rPr>
              <a:t>HTTP/1.0</a:t>
            </a:r>
          </a:p>
          <a:p>
            <a:pPr lvl="1">
              <a:buFont typeface="Wingdings" panose="05000000000000000000" pitchFamily="2" charset="2"/>
              <a:buChar char="v"/>
            </a:pPr>
            <a:r>
              <a:rPr lang="en-GB" dirty="0">
                <a:latin typeface="Arial" panose="020B0604020202020204" pitchFamily="34" charset="0"/>
              </a:rPr>
              <a:t>HTTP/1.1</a:t>
            </a:r>
            <a:endParaRPr lang="en-GB" b="0" i="0" dirty="0">
              <a:effectLst/>
              <a:latin typeface="Arial" panose="020B0604020202020204" pitchFamily="34" charset="0"/>
            </a:endParaRPr>
          </a:p>
          <a:p>
            <a:endParaRPr lang="en-GB" dirty="0"/>
          </a:p>
        </p:txBody>
      </p:sp>
    </p:spTree>
    <p:extLst>
      <p:ext uri="{BB962C8B-B14F-4D97-AF65-F5344CB8AC3E}">
        <p14:creationId xmlns:p14="http://schemas.microsoft.com/office/powerpoint/2010/main" val="403898819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2238</Words>
  <Application>Microsoft Office PowerPoint</Application>
  <PresentationFormat>Widescreen</PresentationFormat>
  <Paragraphs>147</Paragraphs>
  <Slides>70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Amasis MT Pro Black</vt:lpstr>
      <vt:lpstr>Arial</vt:lpstr>
      <vt:lpstr>Century Gothic</vt:lpstr>
      <vt:lpstr>Times New Roman</vt:lpstr>
      <vt:lpstr>urw-din</vt:lpstr>
      <vt:lpstr>Wingdings</vt:lpstr>
      <vt:lpstr>Wingdings 3</vt:lpstr>
      <vt:lpstr>Wisp</vt:lpstr>
      <vt:lpstr>Module 5</vt:lpstr>
      <vt:lpstr>PowerPoint Presentation</vt:lpstr>
      <vt:lpstr>PowerPoint Presentation</vt:lpstr>
      <vt:lpstr>PowerPoint Presentation</vt:lpstr>
      <vt:lpstr>PowerPoint Presentation</vt:lpstr>
      <vt:lpstr>PowerPoint Presentation</vt:lpstr>
      <vt:lpstr>HTTP Protocol</vt:lpstr>
      <vt:lpstr>PowerPoint Presentation</vt:lpstr>
      <vt:lpstr>PowerPoint Presentation</vt:lpstr>
      <vt:lpstr>PowerPoint Presentation</vt:lpstr>
      <vt:lpstr>PowerPoint Presentation</vt:lpstr>
      <vt:lpstr>PowerPoint Presentation</vt:lpstr>
      <vt:lpstr>PowerPoint Presentation</vt:lpstr>
      <vt:lpstr>HTTP message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FTP Protocol</vt:lpstr>
      <vt:lpstr>PowerPoint Presentation</vt:lpstr>
      <vt:lpstr>PowerPoint Presentation</vt:lpstr>
      <vt:lpstr>PowerPoint Presentation</vt:lpstr>
      <vt:lpstr>PowerPoint Presentation</vt:lpstr>
      <vt:lpstr>PowerPoint Presentation</vt:lpstr>
      <vt:lpstr>PowerPoint Presentation</vt:lpstr>
      <vt:lpstr>Electronic mail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vt:lpstr>
      <vt:lpstr>PowerPoint Presentation</vt:lpstr>
      <vt:lpstr>PowerPoint Presentation</vt:lpstr>
      <vt:lpstr>PowerPoint Presentation</vt:lpstr>
      <vt:lpstr>PowerPoint Presentation</vt:lpstr>
      <vt:lpstr>PowerPoint Presentation</vt:lpstr>
      <vt:lpstr>PowerPoint Presentation</vt:lpstr>
      <vt:lpstr>                                SNMP</vt:lpstr>
      <vt:lpstr>PowerPoint Presentation</vt:lpstr>
      <vt:lpstr>PowerPoint Presentation</vt:lpstr>
      <vt:lpstr>PowerPoint Presentation</vt:lpstr>
      <vt:lpstr>PowerPoint Presentation</vt:lpstr>
      <vt:lpstr>Presentation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LZW</vt:lpstr>
      <vt:lpstr>PowerPoint Presentation</vt:lpstr>
      <vt:lpstr>PowerPoint Presentation</vt:lpstr>
      <vt:lpstr>                       RLE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dc:title>
  <dc:creator>mayank mishra</dc:creator>
  <cp:lastModifiedBy>mayank mishra</cp:lastModifiedBy>
  <cp:revision>186</cp:revision>
  <dcterms:created xsi:type="dcterms:W3CDTF">2022-01-19T04:13:45Z</dcterms:created>
  <dcterms:modified xsi:type="dcterms:W3CDTF">2023-01-25T09:10:59Z</dcterms:modified>
</cp:coreProperties>
</file>